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72" r:id="rId2"/>
    <p:sldId id="273" r:id="rId3"/>
    <p:sldId id="289" r:id="rId4"/>
    <p:sldId id="274" r:id="rId5"/>
    <p:sldId id="275" r:id="rId6"/>
    <p:sldId id="290" r:id="rId7"/>
    <p:sldId id="276" r:id="rId8"/>
    <p:sldId id="277" r:id="rId9"/>
    <p:sldId id="279" r:id="rId10"/>
    <p:sldId id="278" r:id="rId11"/>
    <p:sldId id="280" r:id="rId12"/>
    <p:sldId id="282" r:id="rId13"/>
    <p:sldId id="281" r:id="rId14"/>
    <p:sldId id="283" r:id="rId15"/>
    <p:sldId id="284" r:id="rId16"/>
    <p:sldId id="287" r:id="rId17"/>
    <p:sldId id="291" r:id="rId18"/>
    <p:sldId id="292" r:id="rId19"/>
    <p:sldId id="285" r:id="rId20"/>
    <p:sldId id="286" r:id="rId21"/>
    <p:sldId id="306" r:id="rId22"/>
    <p:sldId id="305" r:id="rId23"/>
    <p:sldId id="304" r:id="rId24"/>
    <p:sldId id="303" r:id="rId25"/>
    <p:sldId id="302" r:id="rId26"/>
    <p:sldId id="301" r:id="rId27"/>
    <p:sldId id="300" r:id="rId28"/>
    <p:sldId id="299" r:id="rId29"/>
    <p:sldId id="298" r:id="rId30"/>
    <p:sldId id="297" r:id="rId31"/>
    <p:sldId id="296" r:id="rId32"/>
    <p:sldId id="295" r:id="rId33"/>
    <p:sldId id="293" r:id="rId34"/>
    <p:sldId id="314" r:id="rId35"/>
    <p:sldId id="313" r:id="rId36"/>
    <p:sldId id="311" r:id="rId37"/>
    <p:sldId id="310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10/1/2017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10/1/2017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10/1/2017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10/1/2017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10/1/2017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otes.underscorediscovery.com/shaders-a-primer/" TargetMode="External"/><Relationship Id="rId7" Type="http://schemas.openxmlformats.org/officeDocument/2006/relationships/hyperlink" Target="http://ogldev.atspace.co.uk/www/tutorial30/tutorial30.html" TargetMode="External"/><Relationship Id="rId2" Type="http://schemas.openxmlformats.org/officeDocument/2006/relationships/hyperlink" Target="https://www.youtube.com/watch?v=k_S1INdEmd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vidia.com/object/tessellation.html" TargetMode="External"/><Relationship Id="rId5" Type="http://schemas.openxmlformats.org/officeDocument/2006/relationships/hyperlink" Target="https://open.gl/geometry" TargetMode="External"/><Relationship Id="rId4" Type="http://schemas.openxmlformats.org/officeDocument/2006/relationships/hyperlink" Target="http://www.lighthouse3d.com/tutorials/glsl-tutorial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942392"/>
          </a:xfrm>
        </p:spPr>
        <p:txBody>
          <a:bodyPr/>
          <a:lstStyle/>
          <a:p>
            <a:pPr algn="ctr"/>
            <a:r>
              <a:rPr lang="en-US" dirty="0"/>
              <a:t>Vertex Buffers &amp; Shaders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9550" y="2307632"/>
            <a:ext cx="10472928" cy="597015"/>
          </a:xfrm>
        </p:spPr>
        <p:txBody>
          <a:bodyPr/>
          <a:lstStyle/>
          <a:p>
            <a:pPr algn="ctr"/>
            <a:r>
              <a:rPr lang="en-US" dirty="0"/>
              <a:t>Advanced Games Programming (CGP600)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52" y="2941058"/>
            <a:ext cx="1365392" cy="1343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73" y="2904647"/>
            <a:ext cx="2275602" cy="1345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024" y="4291712"/>
            <a:ext cx="2622296" cy="1638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9685"/>
          <a:stretch/>
        </p:blipFill>
        <p:spPr>
          <a:xfrm>
            <a:off x="2087566" y="4284545"/>
            <a:ext cx="2500536" cy="1693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793" y="2977016"/>
            <a:ext cx="2409124" cy="1353125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7271" y="4330142"/>
            <a:ext cx="2096901" cy="159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917" y="4233901"/>
            <a:ext cx="1485099" cy="1926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5716" t="7066" r="5716" b="10164"/>
          <a:stretch/>
        </p:blipFill>
        <p:spPr>
          <a:xfrm>
            <a:off x="7671792" y="2966100"/>
            <a:ext cx="2016224" cy="13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A82CC31-9D53-476E-9AC9-F40F6D7F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But what about Quads?</a:t>
            </a:r>
          </a:p>
        </p:txBody>
      </p:sp>
      <p:pic>
        <p:nvPicPr>
          <p:cNvPr id="7" name="Picture 2" descr="http://media.officialplaystationmagazine.co.uk/files/2012/01/Drake-close-up-wireframe1.jpg">
            <a:extLst>
              <a:ext uri="{FF2B5EF4-FFF2-40B4-BE49-F238E27FC236}">
                <a16:creationId xmlns:a16="http://schemas.microsoft.com/office/drawing/2014/main" id="{912BA61F-5CCC-4C74-86AB-19AD8232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6" y="1644018"/>
            <a:ext cx="7008240" cy="394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936B3C-40D4-4181-9BC0-6389175F24D5}"/>
              </a:ext>
            </a:extLst>
          </p:cNvPr>
          <p:cNvSpPr/>
          <p:nvPr/>
        </p:nvSpPr>
        <p:spPr>
          <a:xfrm>
            <a:off x="7394372" y="1512916"/>
            <a:ext cx="4188028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However, NO 3D rendering engine (even 3DSMax or Maya) renders  in quads.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They ALL render in triangles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They SHOW quads to make the artist’s life easier</a:t>
            </a:r>
          </a:p>
        </p:txBody>
      </p: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48B544-40EF-43E7-A3B9-E0904596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So why Triangles?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627C1-3C56-402B-A800-CED6C8FC03BB}"/>
              </a:ext>
            </a:extLst>
          </p:cNvPr>
          <p:cNvSpPr/>
          <p:nvPr/>
        </p:nvSpPr>
        <p:spPr>
          <a:xfrm>
            <a:off x="5980173" y="1546167"/>
            <a:ext cx="5085187" cy="33547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u="sng" dirty="0">
                <a:solidFill>
                  <a:schemeClr val="accent3">
                    <a:lumMod val="75000"/>
                  </a:schemeClr>
                </a:solidFill>
              </a:rPr>
              <a:t>Most basic – and therefore simplest 3D primitive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400" i="1" dirty="0">
                <a:solidFill>
                  <a:srgbClr val="FF0000"/>
                </a:solidFill>
              </a:rPr>
              <a:t>ALL primitive shapes can be made from triangles (including triangles themselves)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52E538F1-C641-4972-AFA2-16EA4D35E8EB}"/>
              </a:ext>
            </a:extLst>
          </p:cNvPr>
          <p:cNvSpPr/>
          <p:nvPr/>
        </p:nvSpPr>
        <p:spPr>
          <a:xfrm>
            <a:off x="1305703" y="2724807"/>
            <a:ext cx="2115656" cy="2981905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422" h="1322539">
                <a:moveTo>
                  <a:pt x="0" y="0"/>
                </a:moveTo>
                <a:lnTo>
                  <a:pt x="1105885" y="170277"/>
                </a:lnTo>
                <a:cubicBezTo>
                  <a:pt x="1103582" y="464662"/>
                  <a:pt x="1110233" y="1028154"/>
                  <a:pt x="1107930" y="1322539"/>
                </a:cubicBezTo>
                <a:lnTo>
                  <a:pt x="2589" y="704985"/>
                </a:lnTo>
              </a:path>
            </a:pathLst>
          </a:custGeom>
          <a:solidFill>
            <a:schemeClr val="bg2">
              <a:lumMod val="60000"/>
              <a:lumOff val="40000"/>
              <a:alpha val="1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AE7A4C7-2E8E-434C-ADB0-AF6025960C3F}"/>
              </a:ext>
            </a:extLst>
          </p:cNvPr>
          <p:cNvSpPr/>
          <p:nvPr/>
        </p:nvSpPr>
        <p:spPr>
          <a:xfrm>
            <a:off x="1306642" y="2745444"/>
            <a:ext cx="2114717" cy="2981905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  <a:gd name="connsiteX0" fmla="*/ 0 w 1107930"/>
              <a:gd name="connsiteY0" fmla="*/ 0 h 1322539"/>
              <a:gd name="connsiteX1" fmla="*/ 1107930 w 1107930"/>
              <a:gd name="connsiteY1" fmla="*/ 1322539 h 1322539"/>
              <a:gd name="connsiteX2" fmla="*/ 2589 w 1107930"/>
              <a:gd name="connsiteY2" fmla="*/ 704985 h 13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7930" h="1322539">
                <a:moveTo>
                  <a:pt x="0" y="0"/>
                </a:moveTo>
                <a:lnTo>
                  <a:pt x="1107930" y="1322539"/>
                </a:lnTo>
                <a:lnTo>
                  <a:pt x="2589" y="70498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6AD611-F86F-4A00-9603-4ED4642CAA82}"/>
              </a:ext>
            </a:extLst>
          </p:cNvPr>
          <p:cNvCxnSpPr>
            <a:cxnSpLocks/>
          </p:cNvCxnSpPr>
          <p:nvPr/>
        </p:nvCxnSpPr>
        <p:spPr>
          <a:xfrm>
            <a:off x="1306642" y="2745444"/>
            <a:ext cx="7952" cy="1560962"/>
          </a:xfrm>
          <a:prstGeom prst="line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1E8072-4679-461F-AE89-58BA2B20E127}"/>
              </a:ext>
            </a:extLst>
          </p:cNvPr>
          <p:cNvSpPr/>
          <p:nvPr/>
        </p:nvSpPr>
        <p:spPr>
          <a:xfrm>
            <a:off x="1274618" y="2709444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43008-C395-4B10-909F-0C7C88214EAF}"/>
              </a:ext>
            </a:extLst>
          </p:cNvPr>
          <p:cNvSpPr/>
          <p:nvPr/>
        </p:nvSpPr>
        <p:spPr>
          <a:xfrm>
            <a:off x="1274618" y="4306406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074CA6-2AC4-4AEB-A4B3-9626D0793E54}"/>
              </a:ext>
            </a:extLst>
          </p:cNvPr>
          <p:cNvSpPr/>
          <p:nvPr/>
        </p:nvSpPr>
        <p:spPr>
          <a:xfrm>
            <a:off x="3349359" y="5662745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F62A0-FEBA-44FD-86AD-758F2AC70B3B}"/>
              </a:ext>
            </a:extLst>
          </p:cNvPr>
          <p:cNvSpPr/>
          <p:nvPr/>
        </p:nvSpPr>
        <p:spPr>
          <a:xfrm>
            <a:off x="3387459" y="3067627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://www.mathplanet.com/media/43535/untitled-5b_496x235.jpg">
            <a:extLst>
              <a:ext uri="{FF2B5EF4-FFF2-40B4-BE49-F238E27FC236}">
                <a16:creationId xmlns:a16="http://schemas.microsoft.com/office/drawing/2014/main" id="{D3FF8477-449E-4E68-BE8E-619A2556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24" y="4041109"/>
            <a:ext cx="5736460" cy="27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AD7AB693-5360-4CE8-8471-D41DBBC5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So why Triangles?</a:t>
            </a: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EE7D9959-C04E-4B50-A4AD-16F02F9EB65D}"/>
              </a:ext>
            </a:extLst>
          </p:cNvPr>
          <p:cNvSpPr/>
          <p:nvPr/>
        </p:nvSpPr>
        <p:spPr>
          <a:xfrm>
            <a:off x="609600" y="1716077"/>
            <a:ext cx="6399552" cy="4832092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  <a:gd name="connsiteX0" fmla="*/ 0 w 2074548"/>
              <a:gd name="connsiteY0" fmla="*/ 293216 h 1615755"/>
              <a:gd name="connsiteX1" fmla="*/ 2074548 w 2074548"/>
              <a:gd name="connsiteY1" fmla="*/ 0 h 1615755"/>
              <a:gd name="connsiteX2" fmla="*/ 1107930 w 2074548"/>
              <a:gd name="connsiteY2" fmla="*/ 1615755 h 1615755"/>
              <a:gd name="connsiteX3" fmla="*/ 2589 w 2074548"/>
              <a:gd name="connsiteY3" fmla="*/ 998201 h 1615755"/>
              <a:gd name="connsiteX0" fmla="*/ 55320 w 2071959"/>
              <a:gd name="connsiteY0" fmla="*/ 0 h 2075714"/>
              <a:gd name="connsiteX1" fmla="*/ 2071959 w 2071959"/>
              <a:gd name="connsiteY1" fmla="*/ 459959 h 2075714"/>
              <a:gd name="connsiteX2" fmla="*/ 1105341 w 2071959"/>
              <a:gd name="connsiteY2" fmla="*/ 2075714 h 2075714"/>
              <a:gd name="connsiteX3" fmla="*/ 0 w 2071959"/>
              <a:gd name="connsiteY3" fmla="*/ 1458160 h 2075714"/>
              <a:gd name="connsiteX0" fmla="*/ 1202975 w 2071959"/>
              <a:gd name="connsiteY0" fmla="*/ 0 h 2258437"/>
              <a:gd name="connsiteX1" fmla="*/ 2071959 w 2071959"/>
              <a:gd name="connsiteY1" fmla="*/ 642682 h 2258437"/>
              <a:gd name="connsiteX2" fmla="*/ 1105341 w 2071959"/>
              <a:gd name="connsiteY2" fmla="*/ 2258437 h 2258437"/>
              <a:gd name="connsiteX3" fmla="*/ 0 w 2071959"/>
              <a:gd name="connsiteY3" fmla="*/ 1640883 h 2258437"/>
              <a:gd name="connsiteX0" fmla="*/ 1202975 w 2677374"/>
              <a:gd name="connsiteY0" fmla="*/ 0 h 2258437"/>
              <a:gd name="connsiteX1" fmla="*/ 2677374 w 2677374"/>
              <a:gd name="connsiteY1" fmla="*/ 1124001 h 2258437"/>
              <a:gd name="connsiteX2" fmla="*/ 1105341 w 2677374"/>
              <a:gd name="connsiteY2" fmla="*/ 2258437 h 2258437"/>
              <a:gd name="connsiteX3" fmla="*/ 0 w 2677374"/>
              <a:gd name="connsiteY3" fmla="*/ 1640883 h 2258437"/>
              <a:gd name="connsiteX0" fmla="*/ 1745216 w 3219615"/>
              <a:gd name="connsiteY0" fmla="*/ 0 h 2258437"/>
              <a:gd name="connsiteX1" fmla="*/ 3219615 w 3219615"/>
              <a:gd name="connsiteY1" fmla="*/ 1124001 h 2258437"/>
              <a:gd name="connsiteX2" fmla="*/ 1647582 w 3219615"/>
              <a:gd name="connsiteY2" fmla="*/ 2258437 h 2258437"/>
              <a:gd name="connsiteX3" fmla="*/ 0 w 3219615"/>
              <a:gd name="connsiteY3" fmla="*/ 985754 h 2258437"/>
              <a:gd name="connsiteX0" fmla="*/ 1745216 w 3219615"/>
              <a:gd name="connsiteY0" fmla="*/ 0 h 2142563"/>
              <a:gd name="connsiteX1" fmla="*/ 3219615 w 3219615"/>
              <a:gd name="connsiteY1" fmla="*/ 1124001 h 2142563"/>
              <a:gd name="connsiteX2" fmla="*/ 1110606 w 3219615"/>
              <a:gd name="connsiteY2" fmla="*/ 2142563 h 2142563"/>
              <a:gd name="connsiteX3" fmla="*/ 0 w 3219615"/>
              <a:gd name="connsiteY3" fmla="*/ 985754 h 2142563"/>
              <a:gd name="connsiteX0" fmla="*/ 1745216 w 3219615"/>
              <a:gd name="connsiteY0" fmla="*/ 0 h 2142563"/>
              <a:gd name="connsiteX1" fmla="*/ 3219615 w 3219615"/>
              <a:gd name="connsiteY1" fmla="*/ 1124001 h 2142563"/>
              <a:gd name="connsiteX2" fmla="*/ 1110606 w 3219615"/>
              <a:gd name="connsiteY2" fmla="*/ 2142563 h 2142563"/>
              <a:gd name="connsiteX3" fmla="*/ 0 w 3219615"/>
              <a:gd name="connsiteY3" fmla="*/ 985754 h 2142563"/>
              <a:gd name="connsiteX0" fmla="*/ 1745216 w 3219615"/>
              <a:gd name="connsiteY0" fmla="*/ 0 h 2142563"/>
              <a:gd name="connsiteX1" fmla="*/ 3219615 w 3219615"/>
              <a:gd name="connsiteY1" fmla="*/ 1124001 h 2142563"/>
              <a:gd name="connsiteX2" fmla="*/ 1110606 w 3219615"/>
              <a:gd name="connsiteY2" fmla="*/ 2142563 h 2142563"/>
              <a:gd name="connsiteX3" fmla="*/ 0 w 3219615"/>
              <a:gd name="connsiteY3" fmla="*/ 985754 h 2142563"/>
              <a:gd name="connsiteX0" fmla="*/ 2266399 w 3740798"/>
              <a:gd name="connsiteY0" fmla="*/ 0 h 2142563"/>
              <a:gd name="connsiteX1" fmla="*/ 3740798 w 3740798"/>
              <a:gd name="connsiteY1" fmla="*/ 1124001 h 2142563"/>
              <a:gd name="connsiteX2" fmla="*/ 1631789 w 3740798"/>
              <a:gd name="connsiteY2" fmla="*/ 2142563 h 2142563"/>
              <a:gd name="connsiteX3" fmla="*/ 0 w 3740798"/>
              <a:gd name="connsiteY3" fmla="*/ 580198 h 214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798" h="2142563">
                <a:moveTo>
                  <a:pt x="2266399" y="0"/>
                </a:moveTo>
                <a:lnTo>
                  <a:pt x="3740798" y="1124001"/>
                </a:lnTo>
                <a:cubicBezTo>
                  <a:pt x="1648499" y="2149278"/>
                  <a:pt x="3734617" y="1135112"/>
                  <a:pt x="1631789" y="2142563"/>
                </a:cubicBezTo>
                <a:lnTo>
                  <a:pt x="0" y="580198"/>
                </a:lnTo>
              </a:path>
            </a:pathLst>
          </a:custGeom>
          <a:solidFill>
            <a:srgbClr val="92D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D9910-2958-47D9-93F6-38ECE093C749}"/>
              </a:ext>
            </a:extLst>
          </p:cNvPr>
          <p:cNvSpPr/>
          <p:nvPr/>
        </p:nvSpPr>
        <p:spPr>
          <a:xfrm>
            <a:off x="6539511" y="1982084"/>
            <a:ext cx="470369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A triangle will ALWAYS define a flat plane - very useful for calculating: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endParaRPr lang="en-GB" sz="2800" i="1" dirty="0">
              <a:solidFill>
                <a:srgbClr val="FF0000"/>
              </a:solidFill>
            </a:endParaRPr>
          </a:p>
          <a:p>
            <a:endParaRPr lang="en-GB" sz="28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Lighting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Intersection (e.g. collision)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Back Face Culling</a:t>
            </a: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D79BECFF-FF4B-4413-ABD2-896ADF50B1A8}"/>
              </a:ext>
            </a:extLst>
          </p:cNvPr>
          <p:cNvSpPr/>
          <p:nvPr/>
        </p:nvSpPr>
        <p:spPr>
          <a:xfrm>
            <a:off x="2382077" y="2641171"/>
            <a:ext cx="2114717" cy="2981905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  <a:gd name="connsiteX0" fmla="*/ 0 w 1107930"/>
              <a:gd name="connsiteY0" fmla="*/ 0 h 1322539"/>
              <a:gd name="connsiteX1" fmla="*/ 1107930 w 1107930"/>
              <a:gd name="connsiteY1" fmla="*/ 1322539 h 1322539"/>
              <a:gd name="connsiteX2" fmla="*/ 2589 w 1107930"/>
              <a:gd name="connsiteY2" fmla="*/ 704985 h 13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7930" h="1322539">
                <a:moveTo>
                  <a:pt x="0" y="0"/>
                </a:moveTo>
                <a:lnTo>
                  <a:pt x="1107930" y="1322539"/>
                </a:lnTo>
                <a:lnTo>
                  <a:pt x="2589" y="704985"/>
                </a:lnTo>
              </a:path>
            </a:pathLst>
          </a:cu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5147D-B676-478C-8448-4931BEF6393F}"/>
              </a:ext>
            </a:extLst>
          </p:cNvPr>
          <p:cNvSpPr/>
          <p:nvPr/>
        </p:nvSpPr>
        <p:spPr>
          <a:xfrm>
            <a:off x="2350053" y="2605171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461117-0DC1-4074-96BF-5964ABB4B884}"/>
              </a:ext>
            </a:extLst>
          </p:cNvPr>
          <p:cNvSpPr/>
          <p:nvPr/>
        </p:nvSpPr>
        <p:spPr>
          <a:xfrm>
            <a:off x="2350053" y="4202133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F249E-F1FD-43AC-8617-7F54EB0AA86A}"/>
              </a:ext>
            </a:extLst>
          </p:cNvPr>
          <p:cNvSpPr/>
          <p:nvPr/>
        </p:nvSpPr>
        <p:spPr>
          <a:xfrm>
            <a:off x="4424794" y="5558472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5F53E742-872A-42EE-8560-53AEAD97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So why Triangles?</a:t>
            </a:r>
          </a:p>
        </p:txBody>
      </p:sp>
      <p:pic>
        <p:nvPicPr>
          <p:cNvPr id="7" name="Picture 2" descr="C:\Users\SSU\Google Drive\SSU\Advanced Games Programming\resources\03\pringle.png">
            <a:extLst>
              <a:ext uri="{FF2B5EF4-FFF2-40B4-BE49-F238E27FC236}">
                <a16:creationId xmlns:a16="http://schemas.microsoft.com/office/drawing/2014/main" id="{D1434CC0-2BB1-41E1-AF79-53978B91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86886"/>
            <a:ext cx="9169750" cy="50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E5694-D848-45A2-B997-77A5F6587274}"/>
              </a:ext>
            </a:extLst>
          </p:cNvPr>
          <p:cNvSpPr/>
          <p:nvPr/>
        </p:nvSpPr>
        <p:spPr>
          <a:xfrm>
            <a:off x="6805672" y="1546167"/>
            <a:ext cx="5136205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u="sng" dirty="0">
                <a:solidFill>
                  <a:schemeClr val="accent3">
                    <a:lumMod val="75000"/>
                  </a:schemeClr>
                </a:solidFill>
              </a:rPr>
              <a:t>Quads</a:t>
            </a:r>
            <a:r>
              <a:rPr lang="en-GB" sz="2800" dirty="0">
                <a:solidFill>
                  <a:srgbClr val="FF0000"/>
                </a:solidFill>
              </a:rPr>
              <a:t>, pentagons and </a:t>
            </a:r>
          </a:p>
          <a:p>
            <a:r>
              <a:rPr lang="en-GB" sz="2800" dirty="0">
                <a:solidFill>
                  <a:srgbClr val="FF0000"/>
                </a:solidFill>
              </a:rPr>
              <a:t>n-</a:t>
            </a:r>
            <a:r>
              <a:rPr lang="en-GB" sz="2800" dirty="0" err="1">
                <a:solidFill>
                  <a:srgbClr val="FF0000"/>
                </a:solidFill>
              </a:rPr>
              <a:t>gons</a:t>
            </a:r>
            <a:r>
              <a:rPr lang="en-GB" sz="2800" dirty="0">
                <a:solidFill>
                  <a:srgbClr val="FF0000"/>
                </a:solidFill>
              </a:rPr>
              <a:t> will </a:t>
            </a:r>
            <a:r>
              <a:rPr lang="en-GB" sz="2800" u="sng" dirty="0">
                <a:solidFill>
                  <a:schemeClr val="accent3">
                    <a:lumMod val="75000"/>
                  </a:schemeClr>
                </a:solidFill>
              </a:rPr>
              <a:t>not necessarily define a flat plane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dirty="0">
                <a:solidFill>
                  <a:srgbClr val="FF0000"/>
                </a:solidFill>
              </a:rPr>
              <a:t>This quad introduces the need for additional steps to calculate: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Lighting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Intersection (e.g. collision)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Back Face Culling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F50BDA-EF95-4717-B41E-3A84CF849EA6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4635632" y="3451455"/>
            <a:ext cx="1971139" cy="10710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17B5C0-09DA-408B-A74B-EE2BB636DB3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6570771" y="4113109"/>
            <a:ext cx="72000" cy="3734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234BC-4542-4542-9D85-CEECAD17DACE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3893716" y="4077109"/>
            <a:ext cx="2641055" cy="13452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E961E-0A21-4B51-95CC-40108FB2365A}"/>
              </a:ext>
            </a:extLst>
          </p:cNvPr>
          <p:cNvCxnSpPr>
            <a:stCxn id="15" idx="0"/>
            <a:endCxn id="16" idx="2"/>
          </p:cNvCxnSpPr>
          <p:nvPr/>
        </p:nvCxnSpPr>
        <p:spPr>
          <a:xfrm flipV="1">
            <a:off x="3857716" y="3487455"/>
            <a:ext cx="741916" cy="18988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B480B2-641D-4CBA-B5E4-7AFA5AC9FD82}"/>
              </a:ext>
            </a:extLst>
          </p:cNvPr>
          <p:cNvSpPr/>
          <p:nvPr/>
        </p:nvSpPr>
        <p:spPr>
          <a:xfrm>
            <a:off x="6606771" y="4486510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E5AC0-CF9B-4134-B6E0-E72D435C7D2B}"/>
              </a:ext>
            </a:extLst>
          </p:cNvPr>
          <p:cNvSpPr/>
          <p:nvPr/>
        </p:nvSpPr>
        <p:spPr>
          <a:xfrm>
            <a:off x="6534771" y="4041109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E776D-5EBB-4C16-BA7F-CB3D7A447B95}"/>
              </a:ext>
            </a:extLst>
          </p:cNvPr>
          <p:cNvSpPr/>
          <p:nvPr/>
        </p:nvSpPr>
        <p:spPr>
          <a:xfrm>
            <a:off x="3821716" y="5386320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99BBB-EFD6-4374-8BE0-B88C0A8C9354}"/>
              </a:ext>
            </a:extLst>
          </p:cNvPr>
          <p:cNvSpPr/>
          <p:nvPr/>
        </p:nvSpPr>
        <p:spPr>
          <a:xfrm>
            <a:off x="4563632" y="3415455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B58EFA-613E-4B38-ACED-51DD0E2D8423}"/>
              </a:ext>
            </a:extLst>
          </p:cNvPr>
          <p:cNvSpPr/>
          <p:nvPr/>
        </p:nvSpPr>
        <p:spPr>
          <a:xfrm>
            <a:off x="1978429" y="2515645"/>
            <a:ext cx="3206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All 4 points of quad not on same plane</a:t>
            </a:r>
          </a:p>
        </p:txBody>
      </p:sp>
    </p:spTree>
    <p:extLst>
      <p:ext uri="{BB962C8B-B14F-4D97-AF65-F5344CB8AC3E}">
        <p14:creationId xmlns:p14="http://schemas.microsoft.com/office/powerpoint/2010/main" val="22193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F3F53175-1412-4E08-918F-316540E5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So why Triangles?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EF8C4-2971-4D49-8D94-E069A482CE44}"/>
              </a:ext>
            </a:extLst>
          </p:cNvPr>
          <p:cNvSpPr/>
          <p:nvPr/>
        </p:nvSpPr>
        <p:spPr>
          <a:xfrm>
            <a:off x="4221150" y="2234612"/>
            <a:ext cx="736125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TRIANGLES!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Simple &amp; consistent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Calculations can therefore be heavily optimised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b="1" i="1" u="sng" dirty="0">
                <a:solidFill>
                  <a:srgbClr val="FF0000"/>
                </a:solidFill>
              </a:rPr>
              <a:t>All 3D engines use triangles </a:t>
            </a:r>
            <a:r>
              <a:rPr lang="en-GB" sz="2800" i="1" dirty="0">
                <a:solidFill>
                  <a:srgbClr val="FF0000"/>
                </a:solidFill>
              </a:rPr>
              <a:t>to make life simple and fast</a:t>
            </a:r>
          </a:p>
          <a:p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C7E320D-ACA1-4759-9F17-DFA7D1B4B393}"/>
              </a:ext>
            </a:extLst>
          </p:cNvPr>
          <p:cNvSpPr/>
          <p:nvPr/>
        </p:nvSpPr>
        <p:spPr>
          <a:xfrm>
            <a:off x="1339893" y="2270612"/>
            <a:ext cx="2114717" cy="2981905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  <a:gd name="connsiteX0" fmla="*/ 0 w 1107930"/>
              <a:gd name="connsiteY0" fmla="*/ 0 h 1322539"/>
              <a:gd name="connsiteX1" fmla="*/ 1107930 w 1107930"/>
              <a:gd name="connsiteY1" fmla="*/ 1322539 h 1322539"/>
              <a:gd name="connsiteX2" fmla="*/ 2589 w 1107930"/>
              <a:gd name="connsiteY2" fmla="*/ 704985 h 13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7930" h="1322539">
                <a:moveTo>
                  <a:pt x="0" y="0"/>
                </a:moveTo>
                <a:lnTo>
                  <a:pt x="1107930" y="1322539"/>
                </a:lnTo>
                <a:lnTo>
                  <a:pt x="2589" y="70498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C11096-E295-4A58-AE40-DDBB16B5C2D3}"/>
              </a:ext>
            </a:extLst>
          </p:cNvPr>
          <p:cNvCxnSpPr>
            <a:cxnSpLocks/>
          </p:cNvCxnSpPr>
          <p:nvPr/>
        </p:nvCxnSpPr>
        <p:spPr>
          <a:xfrm>
            <a:off x="1339893" y="2270612"/>
            <a:ext cx="7952" cy="1560962"/>
          </a:xfrm>
          <a:prstGeom prst="line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3EA77F-500D-4467-9525-7D1A6A8A6CF8}"/>
              </a:ext>
            </a:extLst>
          </p:cNvPr>
          <p:cNvSpPr/>
          <p:nvPr/>
        </p:nvSpPr>
        <p:spPr>
          <a:xfrm>
            <a:off x="1307869" y="2234612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E1C2C-AD51-45C0-82EC-AE239B13E41E}"/>
              </a:ext>
            </a:extLst>
          </p:cNvPr>
          <p:cNvSpPr/>
          <p:nvPr/>
        </p:nvSpPr>
        <p:spPr>
          <a:xfrm>
            <a:off x="1307869" y="3831574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8FBB-AC68-43FC-A088-F0228FAB27F8}"/>
              </a:ext>
            </a:extLst>
          </p:cNvPr>
          <p:cNvSpPr/>
          <p:nvPr/>
        </p:nvSpPr>
        <p:spPr>
          <a:xfrm>
            <a:off x="3382610" y="5187913"/>
            <a:ext cx="72000" cy="72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6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18070-15CE-4A87-945A-0D8B4EA1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75330"/>
          </a:xfrm>
        </p:spPr>
        <p:txBody>
          <a:bodyPr/>
          <a:lstStyle/>
          <a:p>
            <a:pPr algn="ctr"/>
            <a:r>
              <a:rPr lang="en-GB" dirty="0"/>
              <a:t>Displaying 3D Objects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D0972-6EAD-4C86-9F75-062F24588F52}"/>
              </a:ext>
            </a:extLst>
          </p:cNvPr>
          <p:cNvSpPr/>
          <p:nvPr/>
        </p:nvSpPr>
        <p:spPr>
          <a:xfrm>
            <a:off x="5304325" y="2339095"/>
            <a:ext cx="685800" cy="700812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4AAEE2-59B0-4C05-A875-75B71AFF28AF}"/>
              </a:ext>
            </a:extLst>
          </p:cNvPr>
          <p:cNvGrpSpPr/>
          <p:nvPr/>
        </p:nvGrpSpPr>
        <p:grpSpPr>
          <a:xfrm>
            <a:off x="609600" y="2538357"/>
            <a:ext cx="5097397" cy="3463573"/>
            <a:chOff x="2173468" y="1801046"/>
            <a:chExt cx="5097397" cy="3463573"/>
          </a:xfrm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FC00DBF6-22F5-4A47-9058-DD626B44803B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4EDCE9B-5E12-4A0B-B88E-3AD938FBEDF2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90C262CA-5B4D-4AC7-8892-46DAB99FD449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42C36728-5989-4E73-B52A-2025605011AA}"/>
                </a:ext>
              </a:extLst>
            </p:cNvPr>
            <p:cNvSpPr/>
            <p:nvPr/>
          </p:nvSpPr>
          <p:spPr>
            <a:xfrm>
              <a:off x="2201516" y="2254664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6BBF58AC-E00A-41D1-AFE8-29D276DA716D}"/>
                </a:ext>
              </a:extLst>
            </p:cNvPr>
            <p:cNvSpPr/>
            <p:nvPr/>
          </p:nvSpPr>
          <p:spPr>
            <a:xfrm>
              <a:off x="4319042" y="2650491"/>
              <a:ext cx="2915823" cy="257812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  <a:gd name="connsiteX0" fmla="*/ 0 w 1527641"/>
                <a:gd name="connsiteY0" fmla="*/ 0 h 1143455"/>
                <a:gd name="connsiteX1" fmla="*/ 1527641 w 1527641"/>
                <a:gd name="connsiteY1" fmla="*/ 358514 h 1143455"/>
                <a:gd name="connsiteX2" fmla="*/ 9754 w 1527641"/>
                <a:gd name="connsiteY2" fmla="*/ 1143455 h 114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641" h="1143455">
                  <a:moveTo>
                    <a:pt x="0" y="0"/>
                  </a:moveTo>
                  <a:lnTo>
                    <a:pt x="1527641" y="358514"/>
                  </a:lnTo>
                  <a:lnTo>
                    <a:pt x="9754" y="1143455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EB09D9B-027C-44F2-91B2-1596B2BD17A1}"/>
                </a:ext>
              </a:extLst>
            </p:cNvPr>
            <p:cNvSpPr/>
            <p:nvPr/>
          </p:nvSpPr>
          <p:spPr>
            <a:xfrm>
              <a:off x="2243291" y="1837046"/>
              <a:ext cx="4991574" cy="413860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183556"/>
                <a:gd name="connsiteX1" fmla="*/ 2615156 w 2615156"/>
                <a:gd name="connsiteY1" fmla="*/ 59672 h 183556"/>
                <a:gd name="connsiteX2" fmla="*/ 0 w 2615156"/>
                <a:gd name="connsiteY2" fmla="*/ 183556 h 18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5156" h="183556">
                  <a:moveTo>
                    <a:pt x="1465721" y="0"/>
                  </a:moveTo>
                  <a:lnTo>
                    <a:pt x="2615156" y="59672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186C29-57A8-4311-B53F-4AC07B131F71}"/>
                </a:ext>
              </a:extLst>
            </p:cNvPr>
            <p:cNvSpPr/>
            <p:nvPr/>
          </p:nvSpPr>
          <p:spPr>
            <a:xfrm>
              <a:off x="4283042" y="5192619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8A796-66C0-4C9A-96FA-2FBF49912E49}"/>
                </a:ext>
              </a:extLst>
            </p:cNvPr>
            <p:cNvSpPr/>
            <p:nvPr/>
          </p:nvSpPr>
          <p:spPr>
            <a:xfrm>
              <a:off x="4269948" y="2614491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9072F3-A5BC-44E5-8160-D889207ED1BD}"/>
                </a:ext>
              </a:extLst>
            </p:cNvPr>
            <p:cNvSpPr/>
            <p:nvPr/>
          </p:nvSpPr>
          <p:spPr>
            <a:xfrm>
              <a:off x="7198865" y="341046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D55F4D-2CC6-44EC-A1DF-5B35F1B3340B}"/>
                </a:ext>
              </a:extLst>
            </p:cNvPr>
            <p:cNvSpPr/>
            <p:nvPr/>
          </p:nvSpPr>
          <p:spPr>
            <a:xfrm>
              <a:off x="7172993" y="1928890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9A9B6-7B57-44B9-829C-143DA683396F}"/>
                </a:ext>
              </a:extLst>
            </p:cNvPr>
            <p:cNvCxnSpPr>
              <a:stCxn id="22" idx="1"/>
              <a:endCxn id="19" idx="1"/>
            </p:cNvCxnSpPr>
            <p:nvPr/>
          </p:nvCxnSpPr>
          <p:spPr>
            <a:xfrm flipV="1">
              <a:off x="2181419" y="1837046"/>
              <a:ext cx="2802663" cy="418250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6854EC-1901-47D8-B12A-AC6EF4878C9A}"/>
                </a:ext>
              </a:extLst>
            </p:cNvPr>
            <p:cNvSpPr/>
            <p:nvPr/>
          </p:nvSpPr>
          <p:spPr>
            <a:xfrm>
              <a:off x="4984082" y="180104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293FA4-C5F7-4A00-92EC-55066BC3AB8D}"/>
                </a:ext>
              </a:extLst>
            </p:cNvPr>
            <p:cNvCxnSpPr>
              <a:stCxn id="11" idx="0"/>
              <a:endCxn id="21" idx="0"/>
            </p:cNvCxnSpPr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ACB27B-7577-4154-A4E0-1893C434FBA8}"/>
                </a:ext>
              </a:extLst>
            </p:cNvPr>
            <p:cNvSpPr/>
            <p:nvPr/>
          </p:nvSpPr>
          <p:spPr>
            <a:xfrm>
              <a:off x="2173468" y="381562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1A4CCE-7E7C-4909-8B49-23B51F6E676C}"/>
                </a:ext>
              </a:extLst>
            </p:cNvPr>
            <p:cNvSpPr/>
            <p:nvPr/>
          </p:nvSpPr>
          <p:spPr>
            <a:xfrm>
              <a:off x="2181419" y="221929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7D067D-3C25-4ACA-AE64-D3F3760DBCCD}"/>
              </a:ext>
            </a:extLst>
          </p:cNvPr>
          <p:cNvCxnSpPr>
            <a:endCxn id="6" idx="7"/>
          </p:cNvCxnSpPr>
          <p:nvPr/>
        </p:nvCxnSpPr>
        <p:spPr>
          <a:xfrm flipH="1">
            <a:off x="5889692" y="1934095"/>
            <a:ext cx="879105" cy="507632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62E0B-CC8B-44A7-9FFC-249311DE6AEE}"/>
              </a:ext>
            </a:extLst>
          </p:cNvPr>
          <p:cNvSpPr/>
          <p:nvPr/>
        </p:nvSpPr>
        <p:spPr>
          <a:xfrm>
            <a:off x="6768796" y="1672485"/>
            <a:ext cx="481360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Vertex data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400" i="1" dirty="0">
                <a:solidFill>
                  <a:srgbClr val="FF0000"/>
                </a:solidFill>
              </a:rPr>
              <a:t>Contains:</a:t>
            </a:r>
          </a:p>
          <a:p>
            <a:pPr lvl="1"/>
            <a:r>
              <a:rPr lang="en-GB" sz="2400" i="1" dirty="0" err="1">
                <a:solidFill>
                  <a:srgbClr val="FF0000"/>
                </a:solidFill>
              </a:rPr>
              <a:t>pos</a:t>
            </a:r>
            <a:r>
              <a:rPr lang="en-GB" sz="2400" i="1" dirty="0">
                <a:solidFill>
                  <a:srgbClr val="FF0000"/>
                </a:solidFill>
              </a:rPr>
              <a:t> (</a:t>
            </a:r>
            <a:r>
              <a:rPr lang="en-GB" sz="2400" i="1" dirty="0" err="1">
                <a:solidFill>
                  <a:srgbClr val="FF0000"/>
                </a:solidFill>
              </a:rPr>
              <a:t>x,y,z</a:t>
            </a:r>
            <a:r>
              <a:rPr lang="en-GB" sz="2400" i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GB" sz="2400" i="1" dirty="0">
                <a:solidFill>
                  <a:srgbClr val="FF0000"/>
                </a:solidFill>
              </a:rPr>
              <a:t>normal vector</a:t>
            </a:r>
          </a:p>
          <a:p>
            <a:pPr lvl="1"/>
            <a:r>
              <a:rPr lang="en-GB" sz="2400" i="1" dirty="0">
                <a:solidFill>
                  <a:srgbClr val="FF0000"/>
                </a:solidFill>
              </a:rPr>
              <a:t>colour</a:t>
            </a:r>
          </a:p>
          <a:p>
            <a:pPr lvl="1"/>
            <a:r>
              <a:rPr lang="en-GB" sz="2400" i="1" dirty="0">
                <a:solidFill>
                  <a:srgbClr val="FF0000"/>
                </a:solidFill>
              </a:rPr>
              <a:t>texture </a:t>
            </a:r>
            <a:r>
              <a:rPr lang="en-GB" sz="2400" i="1" dirty="0" err="1">
                <a:solidFill>
                  <a:srgbClr val="FF0000"/>
                </a:solidFill>
              </a:rPr>
              <a:t>coords</a:t>
            </a:r>
            <a:endParaRPr lang="en-GB" sz="2400" i="1" dirty="0">
              <a:solidFill>
                <a:srgbClr val="FF0000"/>
              </a:solidFill>
            </a:endParaRPr>
          </a:p>
          <a:p>
            <a:pPr lvl="1"/>
            <a:r>
              <a:rPr lang="en-GB" sz="2400" i="1" dirty="0">
                <a:solidFill>
                  <a:srgbClr val="FF0000"/>
                </a:solidFill>
              </a:rPr>
              <a:t>(multiple)</a:t>
            </a:r>
          </a:p>
          <a:p>
            <a:pPr lvl="1"/>
            <a:endParaRPr lang="en-GB" sz="2400" i="1" dirty="0">
              <a:solidFill>
                <a:srgbClr val="FF0000"/>
              </a:solidFill>
            </a:endParaRPr>
          </a:p>
          <a:p>
            <a:r>
              <a:rPr lang="en-GB" sz="2400" i="1" dirty="0">
                <a:solidFill>
                  <a:srgbClr val="FF0000"/>
                </a:solidFill>
              </a:rPr>
              <a:t>Extra stuff e.g.:</a:t>
            </a:r>
          </a:p>
          <a:p>
            <a:pPr lvl="1"/>
            <a:r>
              <a:rPr lang="en-GB" sz="2400" i="1" dirty="0">
                <a:solidFill>
                  <a:srgbClr val="FF0000"/>
                </a:solidFill>
              </a:rPr>
              <a:t>fog </a:t>
            </a:r>
            <a:r>
              <a:rPr lang="en-GB" sz="2400" i="1" dirty="0" err="1">
                <a:solidFill>
                  <a:srgbClr val="FF0000"/>
                </a:solidFill>
              </a:rPr>
              <a:t>coords</a:t>
            </a:r>
            <a:endParaRPr lang="en-GB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BE684E-DD28-474E-A7E8-637B62A2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75330"/>
          </a:xfrm>
        </p:spPr>
        <p:txBody>
          <a:bodyPr/>
          <a:lstStyle/>
          <a:p>
            <a:pPr algn="ctr"/>
            <a:r>
              <a:rPr lang="en-GB" dirty="0"/>
              <a:t>Vertex List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75F389-D3FB-43AD-BD2B-3FDFC9F8F82B}"/>
              </a:ext>
            </a:extLst>
          </p:cNvPr>
          <p:cNvSpPr/>
          <p:nvPr/>
        </p:nvSpPr>
        <p:spPr>
          <a:xfrm>
            <a:off x="2414406" y="5690113"/>
            <a:ext cx="685800" cy="700812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1A9471-49CF-48A4-A38B-7CD8750FB1D7}"/>
              </a:ext>
            </a:extLst>
          </p:cNvPr>
          <p:cNvGrpSpPr/>
          <p:nvPr/>
        </p:nvGrpSpPr>
        <p:grpSpPr>
          <a:xfrm>
            <a:off x="609600" y="2638864"/>
            <a:ext cx="5097397" cy="3463573"/>
            <a:chOff x="2173468" y="1801046"/>
            <a:chExt cx="5097397" cy="3463573"/>
          </a:xfrm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E8969D86-175D-430B-B35C-8BC61D4080E3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3F3458C8-AC41-47C5-B7E4-2A7CF35E635E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6CB300D7-8CE1-470C-BE98-FAAFF1D89139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6BD71C49-EB18-45E6-8269-43AEF9415644}"/>
                </a:ext>
              </a:extLst>
            </p:cNvPr>
            <p:cNvSpPr/>
            <p:nvPr/>
          </p:nvSpPr>
          <p:spPr>
            <a:xfrm>
              <a:off x="2201516" y="2254664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BF6B4BB0-A2F9-4F99-B28F-2C266F812852}"/>
                </a:ext>
              </a:extLst>
            </p:cNvPr>
            <p:cNvSpPr/>
            <p:nvPr/>
          </p:nvSpPr>
          <p:spPr>
            <a:xfrm>
              <a:off x="4319042" y="2650491"/>
              <a:ext cx="2915823" cy="257812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  <a:gd name="connsiteX0" fmla="*/ 0 w 1527641"/>
                <a:gd name="connsiteY0" fmla="*/ 0 h 1143455"/>
                <a:gd name="connsiteX1" fmla="*/ 1527641 w 1527641"/>
                <a:gd name="connsiteY1" fmla="*/ 358514 h 1143455"/>
                <a:gd name="connsiteX2" fmla="*/ 9754 w 1527641"/>
                <a:gd name="connsiteY2" fmla="*/ 1143455 h 114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641" h="1143455">
                  <a:moveTo>
                    <a:pt x="0" y="0"/>
                  </a:moveTo>
                  <a:lnTo>
                    <a:pt x="1527641" y="358514"/>
                  </a:lnTo>
                  <a:lnTo>
                    <a:pt x="9754" y="1143455"/>
                  </a:lnTo>
                </a:path>
              </a:pathLst>
            </a:custGeom>
            <a:solidFill>
              <a:srgbClr val="FFFF00">
                <a:alpha val="33000"/>
              </a:srgb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9F67637-AA43-49B3-AD0D-2FBFE99D9CAD}"/>
                </a:ext>
              </a:extLst>
            </p:cNvPr>
            <p:cNvSpPr/>
            <p:nvPr/>
          </p:nvSpPr>
          <p:spPr>
            <a:xfrm>
              <a:off x="2243291" y="1837046"/>
              <a:ext cx="4991574" cy="413860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183556"/>
                <a:gd name="connsiteX1" fmla="*/ 2615156 w 2615156"/>
                <a:gd name="connsiteY1" fmla="*/ 59672 h 183556"/>
                <a:gd name="connsiteX2" fmla="*/ 0 w 2615156"/>
                <a:gd name="connsiteY2" fmla="*/ 183556 h 18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5156" h="183556">
                  <a:moveTo>
                    <a:pt x="1465721" y="0"/>
                  </a:moveTo>
                  <a:lnTo>
                    <a:pt x="2615156" y="59672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DEF916-8B1D-455F-B10E-DDF32725345F}"/>
                </a:ext>
              </a:extLst>
            </p:cNvPr>
            <p:cNvSpPr/>
            <p:nvPr/>
          </p:nvSpPr>
          <p:spPr>
            <a:xfrm>
              <a:off x="4283042" y="5192619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EAD0D4-23D2-4294-B2FD-51835D0F74E5}"/>
                </a:ext>
              </a:extLst>
            </p:cNvPr>
            <p:cNvSpPr/>
            <p:nvPr/>
          </p:nvSpPr>
          <p:spPr>
            <a:xfrm>
              <a:off x="4269948" y="2614491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E207A-3176-42B4-AC1D-F80EEDC22A22}"/>
                </a:ext>
              </a:extLst>
            </p:cNvPr>
            <p:cNvSpPr/>
            <p:nvPr/>
          </p:nvSpPr>
          <p:spPr>
            <a:xfrm>
              <a:off x="7198865" y="341046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1BC7F4-4936-4668-979D-7517FAB96FA9}"/>
                </a:ext>
              </a:extLst>
            </p:cNvPr>
            <p:cNvSpPr/>
            <p:nvPr/>
          </p:nvSpPr>
          <p:spPr>
            <a:xfrm>
              <a:off x="7172993" y="1928890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F0DDA-CF02-4242-A825-9B21511D4404}"/>
                </a:ext>
              </a:extLst>
            </p:cNvPr>
            <p:cNvCxnSpPr>
              <a:stCxn id="23" idx="1"/>
              <a:endCxn id="20" idx="1"/>
            </p:cNvCxnSpPr>
            <p:nvPr/>
          </p:nvCxnSpPr>
          <p:spPr>
            <a:xfrm flipV="1">
              <a:off x="2181419" y="1837046"/>
              <a:ext cx="2802663" cy="418250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660FEA-CF2B-4DE4-A5DA-0F9FEA0320AC}"/>
                </a:ext>
              </a:extLst>
            </p:cNvPr>
            <p:cNvSpPr/>
            <p:nvPr/>
          </p:nvSpPr>
          <p:spPr>
            <a:xfrm>
              <a:off x="4984082" y="180104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40053A3-11F8-4F95-ABC8-A03154101C01}"/>
                </a:ext>
              </a:extLst>
            </p:cNvPr>
            <p:cNvCxnSpPr>
              <a:stCxn id="12" idx="0"/>
              <a:endCxn id="22" idx="0"/>
            </p:cNvCxnSpPr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7A6198-64A4-409B-92F9-0CF25B3B22A5}"/>
                </a:ext>
              </a:extLst>
            </p:cNvPr>
            <p:cNvSpPr/>
            <p:nvPr/>
          </p:nvSpPr>
          <p:spPr>
            <a:xfrm>
              <a:off x="2173468" y="381562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64D899-4402-4B55-9AE0-1D22E75332AF}"/>
                </a:ext>
              </a:extLst>
            </p:cNvPr>
            <p:cNvSpPr/>
            <p:nvPr/>
          </p:nvSpPr>
          <p:spPr>
            <a:xfrm>
              <a:off x="2181419" y="221929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32996B9-4A00-4759-886C-B14EB38FCFBF}"/>
              </a:ext>
            </a:extLst>
          </p:cNvPr>
          <p:cNvSpPr/>
          <p:nvPr/>
        </p:nvSpPr>
        <p:spPr>
          <a:xfrm>
            <a:off x="2186469" y="6306254"/>
            <a:ext cx="12094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i="1" dirty="0">
                <a:solidFill>
                  <a:srgbClr val="FF0000"/>
                </a:solidFill>
              </a:rPr>
              <a:t>Vertex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0C5E92-A99C-4632-A081-C44612217E93}"/>
              </a:ext>
            </a:extLst>
          </p:cNvPr>
          <p:cNvSpPr/>
          <p:nvPr/>
        </p:nvSpPr>
        <p:spPr>
          <a:xfrm>
            <a:off x="609600" y="1579418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A list of vertices used to define a shape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055744-640B-4D92-8572-D3B2B3F702B4}"/>
              </a:ext>
            </a:extLst>
          </p:cNvPr>
          <p:cNvSpPr/>
          <p:nvPr/>
        </p:nvSpPr>
        <p:spPr>
          <a:xfrm>
            <a:off x="5124114" y="4494611"/>
            <a:ext cx="12094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i="1" dirty="0">
                <a:solidFill>
                  <a:srgbClr val="FF0000"/>
                </a:solidFill>
              </a:rPr>
              <a:t>Vertex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030F41-3C33-44B5-A0E4-0D7F0F70D54A}"/>
              </a:ext>
            </a:extLst>
          </p:cNvPr>
          <p:cNvSpPr/>
          <p:nvPr/>
        </p:nvSpPr>
        <p:spPr>
          <a:xfrm>
            <a:off x="1304110" y="3485430"/>
            <a:ext cx="12094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i="1" dirty="0">
                <a:solidFill>
                  <a:srgbClr val="FF0000"/>
                </a:solidFill>
              </a:rPr>
              <a:t>Vertex 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28BEFF-9F25-438B-B380-87EDDFA81147}"/>
              </a:ext>
            </a:extLst>
          </p:cNvPr>
          <p:cNvSpPr/>
          <p:nvPr/>
        </p:nvSpPr>
        <p:spPr>
          <a:xfrm>
            <a:off x="5319159" y="3901830"/>
            <a:ext cx="685800" cy="700812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691DC1-205C-4DF2-998A-D3CBED7E6777}"/>
              </a:ext>
            </a:extLst>
          </p:cNvPr>
          <p:cNvSpPr/>
          <p:nvPr/>
        </p:nvSpPr>
        <p:spPr>
          <a:xfrm>
            <a:off x="2400998" y="3136589"/>
            <a:ext cx="685800" cy="700812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FCEB0F-1273-468C-BEA3-74D56345FA64}"/>
              </a:ext>
            </a:extLst>
          </p:cNvPr>
          <p:cNvSpPr txBox="1"/>
          <p:nvPr/>
        </p:nvSpPr>
        <p:spPr>
          <a:xfrm>
            <a:off x="6365642" y="2269532"/>
            <a:ext cx="2871187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VERTEX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XMFLOAT3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XMFLOAT4 Col;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9CA17D-6246-43C1-8F1F-FE778E271749}"/>
              </a:ext>
            </a:extLst>
          </p:cNvPr>
          <p:cNvSpPr txBox="1"/>
          <p:nvPr/>
        </p:nvSpPr>
        <p:spPr>
          <a:xfrm>
            <a:off x="5976076" y="4956276"/>
            <a:ext cx="4385732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VERTEX vertices[] =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vertex1,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vertex2,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vertex3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143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B4C0947-D8E9-4578-AF29-130989E5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Vertex Buffer</a:t>
            </a:r>
          </a:p>
        </p:txBody>
      </p:sp>
      <p:pic>
        <p:nvPicPr>
          <p:cNvPr id="4" name="Picture 2" descr="http://blogs-images.forbes.com/davidewalt/files/2014/07/wiiu_splatoon_e3.jpg">
            <a:extLst>
              <a:ext uri="{FF2B5EF4-FFF2-40B4-BE49-F238E27FC236}">
                <a16:creationId xmlns:a16="http://schemas.microsoft.com/office/drawing/2014/main" id="{24B39D58-FEAE-4FC1-858A-3775B7CC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79" y="4242036"/>
            <a:ext cx="4556160" cy="256480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FCA67-681F-495D-90F0-D35803A33A00}"/>
              </a:ext>
            </a:extLst>
          </p:cNvPr>
          <p:cNvSpPr/>
          <p:nvPr/>
        </p:nvSpPr>
        <p:spPr>
          <a:xfrm>
            <a:off x="3046158" y="1974581"/>
            <a:ext cx="2243667" cy="21442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A4772-90F8-4FB6-B304-DD039A073291}"/>
              </a:ext>
            </a:extLst>
          </p:cNvPr>
          <p:cNvSpPr/>
          <p:nvPr/>
        </p:nvSpPr>
        <p:spPr>
          <a:xfrm>
            <a:off x="609600" y="1512916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i="1" dirty="0">
                <a:solidFill>
                  <a:srgbClr val="FF0000"/>
                </a:solidFill>
              </a:rPr>
              <a:t>Optimised resource that accepts a vertex list and pipes it to graphics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FE09-B978-4CBA-A139-09596B095C72}"/>
              </a:ext>
            </a:extLst>
          </p:cNvPr>
          <p:cNvSpPr txBox="1"/>
          <p:nvPr/>
        </p:nvSpPr>
        <p:spPr>
          <a:xfrm>
            <a:off x="1607127" y="2914382"/>
            <a:ext cx="110883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C5E83-C03D-4695-AB78-A88AF45BDE69}"/>
              </a:ext>
            </a:extLst>
          </p:cNvPr>
          <p:cNvSpPr txBox="1"/>
          <p:nvPr/>
        </p:nvSpPr>
        <p:spPr>
          <a:xfrm>
            <a:off x="3122358" y="2052919"/>
            <a:ext cx="2057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Vertex Buffer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4317C-1493-4199-8E9F-5E97EB0C75D5}"/>
              </a:ext>
            </a:extLst>
          </p:cNvPr>
          <p:cNvSpPr/>
          <p:nvPr/>
        </p:nvSpPr>
        <p:spPr>
          <a:xfrm>
            <a:off x="3522332" y="2914382"/>
            <a:ext cx="129131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Processed Vertices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598FA2-9FC0-4A3D-A468-2034B230946E}"/>
              </a:ext>
            </a:extLst>
          </p:cNvPr>
          <p:cNvSpPr/>
          <p:nvPr/>
        </p:nvSpPr>
        <p:spPr>
          <a:xfrm>
            <a:off x="5670826" y="1974581"/>
            <a:ext cx="4538132" cy="214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4D8A9-7EB7-447A-92A1-2340DF859FFC}"/>
              </a:ext>
            </a:extLst>
          </p:cNvPr>
          <p:cNvSpPr txBox="1"/>
          <p:nvPr/>
        </p:nvSpPr>
        <p:spPr>
          <a:xfrm>
            <a:off x="5909946" y="2068252"/>
            <a:ext cx="39095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Graphics Hardware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B512A7-469F-41CA-A425-DF78092E3D19}"/>
              </a:ext>
            </a:extLst>
          </p:cNvPr>
          <p:cNvSpPr/>
          <p:nvPr/>
        </p:nvSpPr>
        <p:spPr>
          <a:xfrm>
            <a:off x="5919683" y="2906445"/>
            <a:ext cx="129131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Geometry 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8A99B-E7BA-43BC-9314-88FA9E83B900}"/>
              </a:ext>
            </a:extLst>
          </p:cNvPr>
          <p:cNvSpPr/>
          <p:nvPr/>
        </p:nvSpPr>
        <p:spPr>
          <a:xfrm>
            <a:off x="7363400" y="2906444"/>
            <a:ext cx="129131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Pixel Processing</a:t>
            </a:r>
          </a:p>
        </p:txBody>
      </p:sp>
      <p:sp>
        <p:nvSpPr>
          <p:cNvPr id="14" name="Right Arrow 5">
            <a:extLst>
              <a:ext uri="{FF2B5EF4-FFF2-40B4-BE49-F238E27FC236}">
                <a16:creationId xmlns:a16="http://schemas.microsoft.com/office/drawing/2014/main" id="{EF143530-DE6E-495C-8038-9421E13D6D46}"/>
              </a:ext>
            </a:extLst>
          </p:cNvPr>
          <p:cNvSpPr/>
          <p:nvPr/>
        </p:nvSpPr>
        <p:spPr>
          <a:xfrm>
            <a:off x="2715958" y="3004348"/>
            <a:ext cx="8875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AD538-042F-41BF-AA75-8A3A83F8AA5A}"/>
              </a:ext>
            </a:extLst>
          </p:cNvPr>
          <p:cNvSpPr/>
          <p:nvPr/>
        </p:nvSpPr>
        <p:spPr>
          <a:xfrm>
            <a:off x="8795573" y="2914382"/>
            <a:ext cx="129131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Pixel Rendering</a:t>
            </a:r>
          </a:p>
        </p:txBody>
      </p:sp>
      <p:sp>
        <p:nvSpPr>
          <p:cNvPr id="18" name="Right Arrow 45">
            <a:extLst>
              <a:ext uri="{FF2B5EF4-FFF2-40B4-BE49-F238E27FC236}">
                <a16:creationId xmlns:a16="http://schemas.microsoft.com/office/drawing/2014/main" id="{BDB02281-075B-40D6-A5FC-576B619E21D0}"/>
              </a:ext>
            </a:extLst>
          </p:cNvPr>
          <p:cNvSpPr/>
          <p:nvPr/>
        </p:nvSpPr>
        <p:spPr>
          <a:xfrm>
            <a:off x="5289825" y="3029695"/>
            <a:ext cx="7535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Bent Arrow 8">
            <a:extLst>
              <a:ext uri="{FF2B5EF4-FFF2-40B4-BE49-F238E27FC236}">
                <a16:creationId xmlns:a16="http://schemas.microsoft.com/office/drawing/2014/main" id="{1B84687E-C0CD-4952-9199-0DBBC1FBFAED}"/>
              </a:ext>
            </a:extLst>
          </p:cNvPr>
          <p:cNvSpPr/>
          <p:nvPr/>
        </p:nvSpPr>
        <p:spPr>
          <a:xfrm rot="10800000">
            <a:off x="8379229" y="3560708"/>
            <a:ext cx="1182188" cy="22581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ight Arrow 46">
            <a:extLst>
              <a:ext uri="{FF2B5EF4-FFF2-40B4-BE49-F238E27FC236}">
                <a16:creationId xmlns:a16="http://schemas.microsoft.com/office/drawing/2014/main" id="{8F2855FA-A36F-471E-9138-2D35E9B0483E}"/>
              </a:ext>
            </a:extLst>
          </p:cNvPr>
          <p:cNvSpPr/>
          <p:nvPr/>
        </p:nvSpPr>
        <p:spPr>
          <a:xfrm>
            <a:off x="7211000" y="3004348"/>
            <a:ext cx="2970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47">
            <a:extLst>
              <a:ext uri="{FF2B5EF4-FFF2-40B4-BE49-F238E27FC236}">
                <a16:creationId xmlns:a16="http://schemas.microsoft.com/office/drawing/2014/main" id="{F79A4B37-0BCA-4E37-BA26-78094B8B9F5B}"/>
              </a:ext>
            </a:extLst>
          </p:cNvPr>
          <p:cNvSpPr/>
          <p:nvPr/>
        </p:nvSpPr>
        <p:spPr>
          <a:xfrm>
            <a:off x="8654717" y="3004348"/>
            <a:ext cx="280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B7D11EC-A7C5-4A03-BC7B-5C8A5501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25454"/>
          </a:xfrm>
        </p:spPr>
        <p:txBody>
          <a:bodyPr/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3E3B-D319-49C5-B793-DB02A6EDF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78" y="3078944"/>
            <a:ext cx="10972800" cy="2902527"/>
          </a:xfrm>
        </p:spPr>
        <p:txBody>
          <a:bodyPr/>
          <a:lstStyle/>
          <a:p>
            <a:r>
              <a:rPr lang="en-GB" sz="3600" dirty="0"/>
              <a:t>Different APIs have their own shader ‘language’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OpenGL: GLSL (GL Shader language)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DirectX: HLSL (High Level Shader language)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Vulkan: SPIR-V (This language is extremely low level)</a:t>
            </a:r>
          </a:p>
          <a:p>
            <a:pPr marL="393192" lvl="1" indent="0">
              <a:buNone/>
            </a:pPr>
            <a:r>
              <a:rPr lang="en-GB" sz="2800" dirty="0"/>
              <a:t>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6775A7-FBA5-4DEF-90A5-7A4CC69B0168}"/>
              </a:ext>
            </a:extLst>
          </p:cNvPr>
          <p:cNvSpPr/>
          <p:nvPr/>
        </p:nvSpPr>
        <p:spPr>
          <a:xfrm>
            <a:off x="609600" y="1734856"/>
            <a:ext cx="10972800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600" i="1" dirty="0">
                <a:solidFill>
                  <a:srgbClr val="FF0000"/>
                </a:solidFill>
              </a:rPr>
              <a:t>A shader</a:t>
            </a:r>
            <a:r>
              <a:rPr lang="en-GB" sz="4000" i="1" dirty="0">
                <a:solidFill>
                  <a:srgbClr val="FF0000"/>
                </a:solidFill>
              </a:rPr>
              <a:t>: </a:t>
            </a:r>
            <a:r>
              <a:rPr lang="en-GB" sz="2800" i="1" dirty="0">
                <a:solidFill>
                  <a:srgbClr val="FF0000"/>
                </a:solidFill>
              </a:rPr>
              <a:t>A specialised program used to draw something in a particular way.</a:t>
            </a:r>
          </a:p>
        </p:txBody>
      </p:sp>
    </p:spTree>
    <p:extLst>
      <p:ext uri="{BB962C8B-B14F-4D97-AF65-F5344CB8AC3E}">
        <p14:creationId xmlns:p14="http://schemas.microsoft.com/office/powerpoint/2010/main" val="112154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BE616730-4D06-40CE-BFC5-F639FE07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E05BB-08C7-4715-AE6A-44DC4F8DB88B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D2626-D3AA-4503-8501-B569520BC76C}"/>
              </a:ext>
            </a:extLst>
          </p:cNvPr>
          <p:cNvSpPr/>
          <p:nvPr/>
        </p:nvSpPr>
        <p:spPr>
          <a:xfrm>
            <a:off x="609600" y="2090960"/>
            <a:ext cx="1097280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Different types: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Vertex</a:t>
            </a:r>
            <a:r>
              <a:rPr lang="en-GB" sz="2800" dirty="0"/>
              <a:t> </a:t>
            </a:r>
            <a:r>
              <a:rPr lang="en-GB" sz="2800" dirty="0" err="1"/>
              <a:t>shaders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Pixel</a:t>
            </a:r>
            <a:r>
              <a:rPr lang="en-GB" sz="2800" dirty="0"/>
              <a:t> (or </a:t>
            </a:r>
            <a:r>
              <a:rPr lang="en-GB" sz="2800" dirty="0">
                <a:solidFill>
                  <a:srgbClr val="FF0000"/>
                </a:solidFill>
              </a:rPr>
              <a:t>Fragment</a:t>
            </a:r>
            <a:r>
              <a:rPr lang="en-GB" sz="2800" dirty="0"/>
              <a:t>) </a:t>
            </a:r>
            <a:r>
              <a:rPr lang="en-GB" sz="2800" dirty="0" err="1"/>
              <a:t>shaders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Geometry</a:t>
            </a:r>
            <a:r>
              <a:rPr lang="en-GB" sz="2800" dirty="0">
                <a:solidFill>
                  <a:srgbClr val="FFFF00"/>
                </a:solidFill>
              </a:rPr>
              <a:t> </a:t>
            </a:r>
            <a:r>
              <a:rPr lang="en-GB" sz="2800" dirty="0" err="1"/>
              <a:t>shaders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 err="1">
                <a:solidFill>
                  <a:srgbClr val="FF0000"/>
                </a:solidFill>
              </a:rPr>
              <a:t>Tesselation</a:t>
            </a:r>
            <a:r>
              <a:rPr lang="en-GB" sz="2800" dirty="0">
                <a:solidFill>
                  <a:srgbClr val="FFFF00"/>
                </a:solidFill>
              </a:rPr>
              <a:t> </a:t>
            </a:r>
            <a:r>
              <a:rPr lang="en-GB" sz="2800" dirty="0" err="1"/>
              <a:t>shaders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958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83428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GB" sz="2200" dirty="0"/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45031A-19B5-442B-ABBF-68E0108E0ABB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Geometry (Triangles)</a:t>
            </a:r>
          </a:p>
          <a:p>
            <a:r>
              <a:rPr lang="en-GB" sz="3200" dirty="0"/>
              <a:t>Shaders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Vertex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Pixel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800" dirty="0"/>
              <a:t>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2400" dirty="0"/>
              <a:t>Lighting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2400" dirty="0"/>
              <a:t>Anti-Aliasing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2400" dirty="0"/>
              <a:t>Bloom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77A7F1F7-FCFE-4AAD-A431-B643BD2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9402B-F763-4746-AA04-DEFEC3AE0080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08F0D-883E-4ED3-ACB6-3B3E747D175D}"/>
              </a:ext>
            </a:extLst>
          </p:cNvPr>
          <p:cNvSpPr/>
          <p:nvPr/>
        </p:nvSpPr>
        <p:spPr>
          <a:xfrm>
            <a:off x="609600" y="2090960"/>
            <a:ext cx="1097280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Vertex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endParaRPr lang="en-GB" sz="2800" dirty="0">
              <a:solidFill>
                <a:srgbClr val="FF0000"/>
              </a:solidFill>
            </a:endParaRPr>
          </a:p>
          <a:p>
            <a:endParaRPr lang="en-GB" sz="2800" dirty="0">
              <a:solidFill>
                <a:srgbClr val="FFFF00"/>
              </a:solidFill>
            </a:endParaRPr>
          </a:p>
          <a:p>
            <a:pPr lvl="1"/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Used For</a:t>
            </a:r>
            <a:r>
              <a:rPr lang="en-GB" sz="2800" dirty="0"/>
              <a:t>:</a:t>
            </a:r>
            <a:endParaRPr lang="en-GB" sz="2800" b="1" dirty="0">
              <a:solidFill>
                <a:srgbClr val="FFFF00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Processes vertex data (can’t add new vertices)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 err="1"/>
              <a:t>Shader</a:t>
            </a:r>
            <a:r>
              <a:rPr lang="en-GB" sz="2800" dirty="0"/>
              <a:t> program runs once on EVERY vertex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Takes vertex data, manipulates it and outputs modified vertex data</a:t>
            </a:r>
          </a:p>
        </p:txBody>
      </p:sp>
    </p:spTree>
    <p:extLst>
      <p:ext uri="{BB962C8B-B14F-4D97-AF65-F5344CB8AC3E}">
        <p14:creationId xmlns:p14="http://schemas.microsoft.com/office/powerpoint/2010/main" val="11377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43C78DEC-0FF8-4FF2-A8C3-8DEC8C6B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91DA28-8DE8-4CFD-8CF7-AD78F3F61B94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AA297-FAEF-4ED4-AB2A-323CE3BFE15F}"/>
              </a:ext>
            </a:extLst>
          </p:cNvPr>
          <p:cNvSpPr/>
          <p:nvPr/>
        </p:nvSpPr>
        <p:spPr>
          <a:xfrm>
            <a:off x="609600" y="2090960"/>
            <a:ext cx="1097280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Vertex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endParaRPr lang="en-GB" sz="2800" dirty="0">
              <a:solidFill>
                <a:srgbClr val="FF0000"/>
              </a:solidFill>
            </a:endParaRPr>
          </a:p>
          <a:p>
            <a:endParaRPr lang="en-GB" sz="2800" dirty="0">
              <a:solidFill>
                <a:srgbClr val="FFFF00"/>
              </a:solidFill>
            </a:endParaRPr>
          </a:p>
          <a:p>
            <a:pPr lvl="1"/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Example</a:t>
            </a:r>
            <a:r>
              <a:rPr lang="en-GB" sz="2800" dirty="0"/>
              <a:t> usage:</a:t>
            </a:r>
            <a:endParaRPr lang="en-GB" sz="2800" b="1" dirty="0">
              <a:solidFill>
                <a:srgbClr val="FFFF00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Converting 3D space co-ordinates to 2D screen co-ordinates.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Using </a:t>
            </a:r>
            <a:r>
              <a:rPr lang="en-GB" sz="2800" dirty="0" err="1"/>
              <a:t>vert</a:t>
            </a:r>
            <a:r>
              <a:rPr lang="en-GB" sz="2800" dirty="0"/>
              <a:t> data for lighting effects (reflection, refraction, </a:t>
            </a:r>
            <a:r>
              <a:rPr lang="en-GB" sz="2800" dirty="0" err="1"/>
              <a:t>etc</a:t>
            </a:r>
            <a:r>
              <a:rPr lang="en-GB" sz="2800" dirty="0"/>
              <a:t>)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Texturing </a:t>
            </a:r>
          </a:p>
        </p:txBody>
      </p:sp>
    </p:spTree>
    <p:extLst>
      <p:ext uri="{BB962C8B-B14F-4D97-AF65-F5344CB8AC3E}">
        <p14:creationId xmlns:p14="http://schemas.microsoft.com/office/powerpoint/2010/main" val="33257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9048A380-0135-4707-8F5B-22341C58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16EB58-1EA5-45EA-A793-E53F3FE9096C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43486-F7C8-433B-95E1-72887BD3AFC2}"/>
              </a:ext>
            </a:extLst>
          </p:cNvPr>
          <p:cNvSpPr/>
          <p:nvPr/>
        </p:nvSpPr>
        <p:spPr>
          <a:xfrm>
            <a:off x="609600" y="2031282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3D Rendering (perspective) – vertex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  <p:pic>
        <p:nvPicPr>
          <p:cNvPr id="7" name="Picture 2" descr="http://canadianonlinegamers.com/wp-content/uploads/2011/04/pilotwings-resort-review-3.jpg">
            <a:extLst>
              <a:ext uri="{FF2B5EF4-FFF2-40B4-BE49-F238E27FC236}">
                <a16:creationId xmlns:a16="http://schemas.microsoft.com/office/drawing/2014/main" id="{D241327B-27E4-4241-9DD5-F48128BD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86" y="2554502"/>
            <a:ext cx="6874628" cy="41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1CFB6843-A637-4049-BD0D-8DD4828D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D1437-3811-4AE6-BD59-FC0A9D5890C4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pic>
        <p:nvPicPr>
          <p:cNvPr id="6" name="Picture 2" descr="http://i1.2pcdn.com/node14/image/game/50da9c7bc01d0e1685140765/50e3ea0661fc7025162e95de/20130102030726a0dd21lnj2lltjsn.jpg">
            <a:extLst>
              <a:ext uri="{FF2B5EF4-FFF2-40B4-BE49-F238E27FC236}">
                <a16:creationId xmlns:a16="http://schemas.microsoft.com/office/drawing/2014/main" id="{3A6BA0D7-6CF5-4199-BFC9-C8257F21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22" y="2554502"/>
            <a:ext cx="7166155" cy="42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BBC109-A79A-4E06-967B-91F7E7CEB283}"/>
              </a:ext>
            </a:extLst>
          </p:cNvPr>
          <p:cNvSpPr/>
          <p:nvPr/>
        </p:nvSpPr>
        <p:spPr>
          <a:xfrm>
            <a:off x="609600" y="2031282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3D Rendering (orthographic) – vertex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B5AA831A-CA8D-4D3C-A113-3A3D4C76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D0ECE-7EB6-4ECF-A928-4175EF0D7ACC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F1D5B-3D7F-40BD-BDA4-064467695CD2}"/>
              </a:ext>
            </a:extLst>
          </p:cNvPr>
          <p:cNvSpPr/>
          <p:nvPr/>
        </p:nvSpPr>
        <p:spPr>
          <a:xfrm>
            <a:off x="609600" y="2554502"/>
            <a:ext cx="10972800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Pixel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endParaRPr lang="en-GB" sz="2800" dirty="0">
              <a:solidFill>
                <a:srgbClr val="FF0000"/>
              </a:solidFill>
            </a:endParaRPr>
          </a:p>
          <a:p>
            <a:endParaRPr lang="en-GB" sz="2800" dirty="0">
              <a:solidFill>
                <a:srgbClr val="FFFF00"/>
              </a:solidFill>
            </a:endParaRPr>
          </a:p>
          <a:p>
            <a:pPr lvl="1"/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Used For:</a:t>
            </a:r>
            <a:endParaRPr lang="en-GB" sz="2800" b="1" dirty="0">
              <a:solidFill>
                <a:srgbClr val="FFFF00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Processing screen pixels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Post-processing effects</a:t>
            </a:r>
          </a:p>
        </p:txBody>
      </p:sp>
    </p:spTree>
    <p:extLst>
      <p:ext uri="{BB962C8B-B14F-4D97-AF65-F5344CB8AC3E}">
        <p14:creationId xmlns:p14="http://schemas.microsoft.com/office/powerpoint/2010/main" val="42697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7FA856FF-3DBA-4501-BFD3-924C8A9C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102CE-5F17-49EB-A18A-57F872941AD0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7A830-572B-4525-8AC9-0D3EE9253375}"/>
              </a:ext>
            </a:extLst>
          </p:cNvPr>
          <p:cNvSpPr/>
          <p:nvPr/>
        </p:nvSpPr>
        <p:spPr>
          <a:xfrm>
            <a:off x="609600" y="2090960"/>
            <a:ext cx="1097280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Pixel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endParaRPr lang="en-GB" sz="2800" dirty="0">
              <a:solidFill>
                <a:srgbClr val="FF0000"/>
              </a:solidFill>
            </a:endParaRPr>
          </a:p>
          <a:p>
            <a:endParaRPr lang="en-GB" sz="2800" dirty="0">
              <a:solidFill>
                <a:srgbClr val="FFFF00"/>
              </a:solidFill>
            </a:endParaRPr>
          </a:p>
          <a:p>
            <a:pPr lvl="1"/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Example usage: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Smoothing and edge detection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lighting effects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Blur and bloom.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2800" i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8869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7C3852C4-C3BA-4D4B-84EE-AE926591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ACB73-45FA-4A22-8768-0D01B87C56F6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7A050-A4DE-4177-9131-A388B38C761D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solidFill>
                  <a:schemeClr val="accent3">
                    <a:lumMod val="75000"/>
                  </a:schemeClr>
                </a:solidFill>
              </a:rPr>
              <a:t>Antialiasing</a:t>
            </a:r>
            <a:r>
              <a:rPr lang="en-GB" sz="2800" i="1" dirty="0">
                <a:solidFill>
                  <a:srgbClr val="FF0000"/>
                </a:solidFill>
              </a:rPr>
              <a:t> –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  <p:pic>
        <p:nvPicPr>
          <p:cNvPr id="7" name="Picture 4" descr="http://www.smart-page.net/blog/wp-content/uploads/yapb_cache/smartaa1.3nzh85x4xvebmsc00gc0o4440.ekdjdxruf9hlgcskw0cwk4c8s.th.jpeg">
            <a:extLst>
              <a:ext uri="{FF2B5EF4-FFF2-40B4-BE49-F238E27FC236}">
                <a16:creationId xmlns:a16="http://schemas.microsoft.com/office/drawing/2014/main" id="{69FDB5D3-EC8F-40C0-BAD2-0A943030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50" y="2614180"/>
            <a:ext cx="6982299" cy="40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438B7681-23A1-4820-9B4B-A20A4D28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68141-0B3F-437D-A443-2735E6E704B9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FF303-AE8F-4D2D-9E3B-51C62BCD6979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Bump Mapping –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abload.de/img/thelastofus_745ut7.png">
            <a:extLst>
              <a:ext uri="{FF2B5EF4-FFF2-40B4-BE49-F238E27FC236}">
                <a16:creationId xmlns:a16="http://schemas.microsoft.com/office/drawing/2014/main" id="{808B3CF6-8D5F-4251-B1FA-5A34ACBC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13" y="2614180"/>
            <a:ext cx="7369573" cy="41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5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9038CA87-5FBE-4B5F-A07B-DD55C11B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B9C4-94D4-413C-A0CF-5F3C69643A0D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pic>
        <p:nvPicPr>
          <p:cNvPr id="6" name="Picture 2" descr="http://insidious.pt/images/color3/forum_01.jpg">
            <a:extLst>
              <a:ext uri="{FF2B5EF4-FFF2-40B4-BE49-F238E27FC236}">
                <a16:creationId xmlns:a16="http://schemas.microsoft.com/office/drawing/2014/main" id="{C75CA72B-D223-43DA-96B3-E8C7A2E2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94" y="2614180"/>
            <a:ext cx="7143011" cy="401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5FFE59-DC77-41D5-9FD5-7F69C0BD1BA4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Colour Correction Look-Up Tables –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B1827471-ACF4-4658-AB43-7E9A7DBC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75E38-8D57-4808-BAE9-F1E71971282A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44B1B-DF8C-4C14-B975-19FADF354A24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Tilt shift –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  <p:pic>
        <p:nvPicPr>
          <p:cNvPr id="7" name="Picture 2" descr="SimCity Curvy Roads">
            <a:extLst>
              <a:ext uri="{FF2B5EF4-FFF2-40B4-BE49-F238E27FC236}">
                <a16:creationId xmlns:a16="http://schemas.microsoft.com/office/drawing/2014/main" id="{B2E3A38C-9DE4-4330-99FC-5BE76EB9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966" y="2614180"/>
            <a:ext cx="7206067" cy="40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75330"/>
          </a:xfrm>
        </p:spPr>
        <p:txBody>
          <a:bodyPr/>
          <a:lstStyle/>
          <a:p>
            <a:pPr algn="ctr"/>
            <a:r>
              <a:rPr lang="en-GB" dirty="0"/>
              <a:t>3-Dimensional Objects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E05AD-9652-4030-A2C9-FB7899BB9027}"/>
              </a:ext>
            </a:extLst>
          </p:cNvPr>
          <p:cNvGrpSpPr/>
          <p:nvPr/>
        </p:nvGrpSpPr>
        <p:grpSpPr>
          <a:xfrm>
            <a:off x="1187623" y="2378745"/>
            <a:ext cx="3844575" cy="2703964"/>
            <a:chOff x="2201516" y="1837046"/>
            <a:chExt cx="5015974" cy="3399523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F2C2E82-C5B5-425F-AB27-5E98AEE59C3A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72FF5AE8-7F99-47D8-8847-DD0456A18F16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332C3617-6F6D-4527-8E76-366BA6AC6314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8AFEBC-4467-44FB-B455-9EAB0E3047BC}"/>
                </a:ext>
              </a:extLst>
            </p:cNvPr>
            <p:cNvCxnSpPr/>
            <p:nvPr/>
          </p:nvCxnSpPr>
          <p:spPr>
            <a:xfrm flipV="1">
              <a:off x="2201516" y="1837046"/>
              <a:ext cx="2811809" cy="418124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1ADDF0-A49B-421C-BE47-9C62C35BC655}"/>
                </a:ext>
              </a:extLst>
            </p:cNvPr>
            <p:cNvCxnSpPr>
              <a:endCxn id="8" idx="3"/>
            </p:cNvCxnSpPr>
            <p:nvPr/>
          </p:nvCxnSpPr>
          <p:spPr>
            <a:xfrm>
              <a:off x="2201516" y="2255170"/>
              <a:ext cx="6813" cy="1589011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18972-3D5D-46EB-86A6-D4C1E3ACE144}"/>
              </a:ext>
            </a:extLst>
          </p:cNvPr>
          <p:cNvGrpSpPr/>
          <p:nvPr/>
        </p:nvGrpSpPr>
        <p:grpSpPr>
          <a:xfrm>
            <a:off x="6622471" y="2201857"/>
            <a:ext cx="4333844" cy="3001910"/>
            <a:chOff x="2201516" y="1837046"/>
            <a:chExt cx="5033349" cy="3399523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6FCE6D8-7E40-445F-BA01-2C86B1433F7B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C414D38-D905-49D2-BB0D-3B3AB0397DA7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184742D-B35D-4F2F-8F1F-DC3E4B7D6940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E7CB69E-77D8-4E2E-9147-107C839CB9BA}"/>
                </a:ext>
              </a:extLst>
            </p:cNvPr>
            <p:cNvSpPr/>
            <p:nvPr/>
          </p:nvSpPr>
          <p:spPr>
            <a:xfrm>
              <a:off x="2201516" y="2254664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87F29AE-C4E3-405F-8EA2-2FCB604CC23D}"/>
                </a:ext>
              </a:extLst>
            </p:cNvPr>
            <p:cNvSpPr/>
            <p:nvPr/>
          </p:nvSpPr>
          <p:spPr>
            <a:xfrm>
              <a:off x="4319042" y="2650491"/>
              <a:ext cx="2915823" cy="257812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  <a:gd name="connsiteX0" fmla="*/ 0 w 1527641"/>
                <a:gd name="connsiteY0" fmla="*/ 0 h 1143455"/>
                <a:gd name="connsiteX1" fmla="*/ 1527641 w 1527641"/>
                <a:gd name="connsiteY1" fmla="*/ 358514 h 1143455"/>
                <a:gd name="connsiteX2" fmla="*/ 9754 w 1527641"/>
                <a:gd name="connsiteY2" fmla="*/ 1143455 h 114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641" h="1143455">
                  <a:moveTo>
                    <a:pt x="0" y="0"/>
                  </a:moveTo>
                  <a:lnTo>
                    <a:pt x="1527641" y="358514"/>
                  </a:lnTo>
                  <a:lnTo>
                    <a:pt x="9754" y="114345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3DAD60C-9E74-4F37-8B73-05BD1D05D33E}"/>
                </a:ext>
              </a:extLst>
            </p:cNvPr>
            <p:cNvSpPr/>
            <p:nvPr/>
          </p:nvSpPr>
          <p:spPr>
            <a:xfrm>
              <a:off x="2243291" y="1837046"/>
              <a:ext cx="4991574" cy="413860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183556"/>
                <a:gd name="connsiteX1" fmla="*/ 2615156 w 2615156"/>
                <a:gd name="connsiteY1" fmla="*/ 59672 h 183556"/>
                <a:gd name="connsiteX2" fmla="*/ 0 w 2615156"/>
                <a:gd name="connsiteY2" fmla="*/ 183556 h 18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5156" h="183556">
                  <a:moveTo>
                    <a:pt x="1465721" y="0"/>
                  </a:moveTo>
                  <a:lnTo>
                    <a:pt x="2615156" y="59672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BDCF80-3256-45C5-AE35-4B64E6A9C75E}"/>
                </a:ext>
              </a:extLst>
            </p:cNvPr>
            <p:cNvCxnSpPr>
              <a:stCxn id="15" idx="0"/>
              <a:endCxn id="13" idx="0"/>
            </p:cNvCxnSpPr>
            <p:nvPr/>
          </p:nvCxnSpPr>
          <p:spPr>
            <a:xfrm flipV="1">
              <a:off x="2201516" y="1837046"/>
              <a:ext cx="2813539" cy="417618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F894E2-D40C-49E2-BD75-A1E7038736F1}"/>
                </a:ext>
              </a:extLst>
            </p:cNvPr>
            <p:cNvCxnSpPr/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9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E06A03C6-A423-414E-B96E-12223950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B842D-2BF2-4000-B5EB-48676C6107E6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pic>
        <p:nvPicPr>
          <p:cNvPr id="8" name="Dirt_3_Tilt_Shift_Edition_Trailer.mp4">
            <a:hlinkClick r:id="" action="ppaction://media"/>
            <a:extLst>
              <a:ext uri="{FF2B5EF4-FFF2-40B4-BE49-F238E27FC236}">
                <a16:creationId xmlns:a16="http://schemas.microsoft.com/office/drawing/2014/main" id="{897D71A9-7A38-4D34-8E62-EC22DE48C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421" y="2090960"/>
            <a:ext cx="8207158" cy="46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ECE1448F-1A0A-41CE-BC37-D47256F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47125-4ACE-4381-B1FC-B69237D0BF91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B3FAAC-1B14-417B-B53D-925D61084823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Fish eye – Vertex and / or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  <p:pic>
        <p:nvPicPr>
          <p:cNvPr id="9" name="Picture 2" descr="http://static.giantbomb.com/uploads/original/0/26/492944-lucaspuig___tailslideaa.jpg">
            <a:extLst>
              <a:ext uri="{FF2B5EF4-FFF2-40B4-BE49-F238E27FC236}">
                <a16:creationId xmlns:a16="http://schemas.microsoft.com/office/drawing/2014/main" id="{F493D86D-4AA7-4ED3-AFB1-5947342A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89" y="2614180"/>
            <a:ext cx="7151022" cy="40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EDC490C7-1B05-4799-9C24-CA9A5A1C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71939-16BB-4734-BE09-0EE5848FA197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pic>
        <p:nvPicPr>
          <p:cNvPr id="6" name="Picture 2" descr="E157a48094b25d32cb0a05663b366b7233dd79b7_1229226222_0">
            <a:extLst>
              <a:ext uri="{FF2B5EF4-FFF2-40B4-BE49-F238E27FC236}">
                <a16:creationId xmlns:a16="http://schemas.microsoft.com/office/drawing/2014/main" id="{55B7E377-87C2-49F0-9362-17B0B5F8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47" y="2614180"/>
            <a:ext cx="9020506" cy="40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5D49EE-736F-4F2E-964E-ED418C1FE765}"/>
              </a:ext>
            </a:extLst>
          </p:cNvPr>
          <p:cNvSpPr/>
          <p:nvPr/>
        </p:nvSpPr>
        <p:spPr>
          <a:xfrm>
            <a:off x="609600" y="2090960"/>
            <a:ext cx="10972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rgbClr val="FF0000"/>
                </a:solidFill>
              </a:rPr>
              <a:t>Lighting and Shadows – vertex and pixel </a:t>
            </a:r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endParaRPr lang="en-GB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SSU\Google Drive\SSU\Advanced Games Programming\resources\03\Wind Waker Link.png">
            <a:extLst>
              <a:ext uri="{FF2B5EF4-FFF2-40B4-BE49-F238E27FC236}">
                <a16:creationId xmlns:a16="http://schemas.microsoft.com/office/drawing/2014/main" id="{D091A60F-A2F0-4D27-96A6-45DBC30B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6" y="1629295"/>
            <a:ext cx="5212567" cy="51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31FF1386-6718-4637-9FE0-2932D86B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12686"/>
          </a:xfrm>
        </p:spPr>
        <p:txBody>
          <a:bodyPr/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7F33-5FA1-49C5-8D00-EF0C289E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469" y="2354186"/>
            <a:ext cx="3568931" cy="4389120"/>
          </a:xfrm>
        </p:spPr>
        <p:txBody>
          <a:bodyPr/>
          <a:lstStyle/>
          <a:p>
            <a:r>
              <a:rPr lang="en-GB" dirty="0"/>
              <a:t>Game examples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Doctor </a:t>
            </a:r>
            <a:r>
              <a:rPr lang="en-GB" dirty="0" err="1"/>
              <a:t>Hauzer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Parappa</a:t>
            </a:r>
            <a:r>
              <a:rPr lang="en-GB" dirty="0"/>
              <a:t> the Rapper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Fear Effect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And Jet Set Radio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C0C7F-318F-4C25-AE80-F2BF0C4F792A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5E23B-7E40-4FA8-B8D7-3130F9D1CDA4}"/>
              </a:ext>
            </a:extLst>
          </p:cNvPr>
          <p:cNvSpPr/>
          <p:nvPr/>
        </p:nvSpPr>
        <p:spPr>
          <a:xfrm>
            <a:off x="4623946" y="4302134"/>
            <a:ext cx="33895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 err="1">
                <a:solidFill>
                  <a:schemeClr val="accent3">
                    <a:lumMod val="75000"/>
                  </a:schemeClr>
                </a:solidFill>
              </a:rPr>
              <a:t>Cel</a:t>
            </a:r>
            <a:r>
              <a:rPr lang="en-GB" sz="2800" b="1" i="1" dirty="0">
                <a:solidFill>
                  <a:schemeClr val="accent3">
                    <a:lumMod val="75000"/>
                  </a:schemeClr>
                </a:solidFill>
              </a:rPr>
              <a:t> Shading </a:t>
            </a:r>
            <a:r>
              <a:rPr lang="en-GB" sz="2800" i="1" dirty="0">
                <a:solidFill>
                  <a:srgbClr val="FF0000"/>
                </a:solidFill>
              </a:rPr>
              <a:t>– vertex and pixel </a:t>
            </a:r>
            <a:r>
              <a:rPr lang="en-GB" sz="2800" i="1" dirty="0" err="1">
                <a:solidFill>
                  <a:srgbClr val="FF0000"/>
                </a:solidFill>
              </a:rPr>
              <a:t>shaders</a:t>
            </a:r>
            <a:endParaRPr lang="en-GB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90BFB6E5-BEBC-4CB9-9981-5F9830EA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38A41-C934-4B18-9B9B-1D2D7EF1F288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6A7A0-4D39-40AE-BE1F-49F1E3205160}"/>
              </a:ext>
            </a:extLst>
          </p:cNvPr>
          <p:cNvSpPr/>
          <p:nvPr/>
        </p:nvSpPr>
        <p:spPr>
          <a:xfrm>
            <a:off x="609600" y="2090960"/>
            <a:ext cx="1097280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Geometry Shader (optional)</a:t>
            </a:r>
            <a:endParaRPr lang="en-GB" sz="2800" dirty="0">
              <a:solidFill>
                <a:srgbClr val="FF0000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Creates new geometries on the fly, using vertex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r>
              <a:rPr lang="en-GB" sz="2800" dirty="0">
                <a:solidFill>
                  <a:srgbClr val="FF0000"/>
                </a:solidFill>
              </a:rPr>
              <a:t> output as input.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b="1" u="sng" dirty="0">
                <a:solidFill>
                  <a:srgbClr val="FF0000"/>
                </a:solidFill>
              </a:rPr>
              <a:t>Can</a:t>
            </a:r>
            <a:r>
              <a:rPr lang="en-GB" sz="2800" dirty="0">
                <a:solidFill>
                  <a:srgbClr val="FF0000"/>
                </a:solidFill>
              </a:rPr>
              <a:t> add new vertices.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A single vertex can generate complex geometries</a:t>
            </a:r>
            <a:r>
              <a:rPr lang="en-GB" sz="2800" dirty="0">
                <a:solidFill>
                  <a:srgbClr val="FFFF00"/>
                </a:solidFill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Example usage: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Appropriate level-of-detail geometries generated at run-time – minimises wasted performance or too-low-res graphics.</a:t>
            </a:r>
          </a:p>
        </p:txBody>
      </p:sp>
    </p:spTree>
    <p:extLst>
      <p:ext uri="{BB962C8B-B14F-4D97-AF65-F5344CB8AC3E}">
        <p14:creationId xmlns:p14="http://schemas.microsoft.com/office/powerpoint/2010/main" val="5233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">
            <a:extLst>
              <a:ext uri="{FF2B5EF4-FFF2-40B4-BE49-F238E27FC236}">
                <a16:creationId xmlns:a16="http://schemas.microsoft.com/office/drawing/2014/main" id="{AE9AA06D-2AE2-4AC1-BAE5-8CF2761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92520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Shaders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A6570-1553-4384-AADF-700D449A4CE3}"/>
              </a:ext>
            </a:extLst>
          </p:cNvPr>
          <p:cNvSpPr/>
          <p:nvPr/>
        </p:nvSpPr>
        <p:spPr>
          <a:xfrm>
            <a:off x="609600" y="1629295"/>
            <a:ext cx="10972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 shader: A specialised program used to draw something in a particular way.</a:t>
            </a:r>
          </a:p>
        </p:txBody>
      </p:sp>
      <p:pic>
        <p:nvPicPr>
          <p:cNvPr id="6" name="Picture 3" descr="C:\Users\SSU\Google Drive\SSU\Advanced Games Programming\resources\03\tessellation.png">
            <a:extLst>
              <a:ext uri="{FF2B5EF4-FFF2-40B4-BE49-F238E27FC236}">
                <a16:creationId xmlns:a16="http://schemas.microsoft.com/office/drawing/2014/main" id="{08358E89-7A60-437E-8932-297742EA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1" y="4637636"/>
            <a:ext cx="4988856" cy="222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44C926-CFB7-4545-ACC7-E77DB0E0D61C}"/>
              </a:ext>
            </a:extLst>
          </p:cNvPr>
          <p:cNvSpPr/>
          <p:nvPr/>
        </p:nvSpPr>
        <p:spPr>
          <a:xfrm>
            <a:off x="690613" y="2090960"/>
            <a:ext cx="10891787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Tessellation </a:t>
            </a:r>
            <a:r>
              <a:rPr lang="en-GB" sz="2800" dirty="0" err="1">
                <a:solidFill>
                  <a:srgbClr val="FF0000"/>
                </a:solidFill>
              </a:rPr>
              <a:t>Shader</a:t>
            </a:r>
            <a:r>
              <a:rPr lang="en-GB" sz="2800" dirty="0">
                <a:solidFill>
                  <a:srgbClr val="FF0000"/>
                </a:solidFill>
              </a:rPr>
              <a:t> (optional)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</a:rPr>
              <a:t>Subdivision of vertex patches (split triangles into smaller triangles) at run time.</a:t>
            </a:r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/>
              <a:t>Example usage: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Real time smoothing.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GB" sz="2800" dirty="0"/>
              <a:t>Additional detail (used in conjunction with displacement maps) calculated at run-time.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67B99A0-3882-497A-AA53-F79C189A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995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Further reading</a:t>
            </a:r>
          </a:p>
        </p:txBody>
      </p:sp>
      <p:sp>
        <p:nvSpPr>
          <p:cNvPr id="6" name="Rectangle 5">
            <a:hlinkClick r:id="rId2"/>
            <a:extLst>
              <a:ext uri="{FF2B5EF4-FFF2-40B4-BE49-F238E27FC236}">
                <a16:creationId xmlns:a16="http://schemas.microsoft.com/office/drawing/2014/main" id="{C92F4AFB-DA45-4A2C-BF42-4FD89C0E15FF}"/>
              </a:ext>
            </a:extLst>
          </p:cNvPr>
          <p:cNvSpPr/>
          <p:nvPr/>
        </p:nvSpPr>
        <p:spPr>
          <a:xfrm>
            <a:off x="601362" y="3465462"/>
            <a:ext cx="10972801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Subdivision Surfaces: </a:t>
            </a:r>
            <a:r>
              <a:rPr lang="en-GB" sz="2800" i="1" dirty="0" err="1">
                <a:solidFill>
                  <a:srgbClr val="FF0000"/>
                </a:solidFill>
              </a:rPr>
              <a:t>Artifacts</a:t>
            </a:r>
            <a:r>
              <a:rPr lang="en-GB" sz="2800" i="1" dirty="0">
                <a:solidFill>
                  <a:srgbClr val="FF0000"/>
                </a:solidFill>
              </a:rPr>
              <a:t> </a:t>
            </a:r>
            <a:r>
              <a:rPr lang="en-GB" sz="2800" i="1" dirty="0"/>
              <a:t>– The Guerrilla CG Project</a:t>
            </a:r>
          </a:p>
          <a:p>
            <a:r>
              <a:rPr lang="en-GB" sz="1600" dirty="0"/>
              <a:t>https://www.youtube.com/watch?v=k_S1INdEmdI</a:t>
            </a:r>
          </a:p>
        </p:txBody>
      </p:sp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5F4680E0-FCE0-4CA6-9D51-874E9340235B}"/>
              </a:ext>
            </a:extLst>
          </p:cNvPr>
          <p:cNvSpPr/>
          <p:nvPr/>
        </p:nvSpPr>
        <p:spPr>
          <a:xfrm>
            <a:off x="601364" y="1503638"/>
            <a:ext cx="10972800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Primer: </a:t>
            </a:r>
            <a:r>
              <a:rPr lang="en-GB" sz="2800" dirty="0" err="1">
                <a:solidFill>
                  <a:srgbClr val="FF0000"/>
                </a:solidFill>
              </a:rPr>
              <a:t>Shaders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– UnderscoreDiscovery.com</a:t>
            </a:r>
          </a:p>
          <a:p>
            <a:r>
              <a:rPr lang="en-GB" sz="1600" dirty="0"/>
              <a:t>http://notes.underscorediscovery.com/shaders-a-primer/</a:t>
            </a:r>
          </a:p>
        </p:txBody>
      </p:sp>
      <p:sp>
        <p:nvSpPr>
          <p:cNvPr id="10" name="Rectangle 9">
            <a:hlinkClick r:id="rId4"/>
            <a:extLst>
              <a:ext uri="{FF2B5EF4-FFF2-40B4-BE49-F238E27FC236}">
                <a16:creationId xmlns:a16="http://schemas.microsoft.com/office/drawing/2014/main" id="{74CEEEDE-9A33-48F7-92D4-D978CA5315F3}"/>
              </a:ext>
            </a:extLst>
          </p:cNvPr>
          <p:cNvSpPr/>
          <p:nvPr/>
        </p:nvSpPr>
        <p:spPr>
          <a:xfrm>
            <a:off x="601363" y="2361343"/>
            <a:ext cx="10972801" cy="1015663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 err="1">
                <a:solidFill>
                  <a:srgbClr val="FF0000"/>
                </a:solidFill>
              </a:rPr>
              <a:t>Shader</a:t>
            </a:r>
            <a:r>
              <a:rPr lang="en-GB" sz="2800" i="1" dirty="0">
                <a:solidFill>
                  <a:srgbClr val="FF0000"/>
                </a:solidFill>
              </a:rPr>
              <a:t> Programming </a:t>
            </a:r>
            <a:r>
              <a:rPr lang="en-GB" sz="2800" i="1" dirty="0"/>
              <a:t>– Lighthouse3D.com</a:t>
            </a:r>
          </a:p>
          <a:p>
            <a:r>
              <a:rPr lang="en-GB" sz="1600" i="1" dirty="0">
                <a:solidFill>
                  <a:srgbClr val="FF0000"/>
                </a:solidFill>
              </a:rPr>
              <a:t>(uses GLSL, but the instructions can be adapted to DirectX11)</a:t>
            </a:r>
          </a:p>
          <a:p>
            <a:r>
              <a:rPr lang="en-GB" sz="1600" dirty="0"/>
              <a:t>http://www.lighthouse3d.com/tutorials/glsl-tutorial/</a:t>
            </a: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4BA87176-7CF2-48F6-B72D-48D0820491B8}"/>
              </a:ext>
            </a:extLst>
          </p:cNvPr>
          <p:cNvSpPr/>
          <p:nvPr/>
        </p:nvSpPr>
        <p:spPr>
          <a:xfrm>
            <a:off x="601361" y="4319573"/>
            <a:ext cx="10972801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Geometry </a:t>
            </a:r>
            <a:r>
              <a:rPr lang="en-GB" sz="2800" i="1" dirty="0" err="1">
                <a:solidFill>
                  <a:srgbClr val="FF0000"/>
                </a:solidFill>
              </a:rPr>
              <a:t>Shaders</a:t>
            </a:r>
            <a:r>
              <a:rPr lang="en-GB" sz="2800" i="1" dirty="0">
                <a:solidFill>
                  <a:srgbClr val="FF0000"/>
                </a:solidFill>
              </a:rPr>
              <a:t> </a:t>
            </a:r>
            <a:r>
              <a:rPr lang="en-GB" sz="2800" i="1" dirty="0"/>
              <a:t>– open.gl</a:t>
            </a:r>
          </a:p>
          <a:p>
            <a:r>
              <a:rPr lang="en-GB" sz="1600" dirty="0"/>
              <a:t>https://open.gl/geometry</a:t>
            </a:r>
          </a:p>
        </p:txBody>
      </p:sp>
      <p:sp>
        <p:nvSpPr>
          <p:cNvPr id="12" name="Rectangle 11">
            <a:hlinkClick r:id="rId6"/>
            <a:extLst>
              <a:ext uri="{FF2B5EF4-FFF2-40B4-BE49-F238E27FC236}">
                <a16:creationId xmlns:a16="http://schemas.microsoft.com/office/drawing/2014/main" id="{A1F5AECF-BCD6-43BB-9F50-0FEA16ACCB91}"/>
              </a:ext>
            </a:extLst>
          </p:cNvPr>
          <p:cNvSpPr/>
          <p:nvPr/>
        </p:nvSpPr>
        <p:spPr>
          <a:xfrm>
            <a:off x="609599" y="5173684"/>
            <a:ext cx="10972801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DirectX 11 Tessellation </a:t>
            </a:r>
            <a:r>
              <a:rPr lang="en-GB" sz="2800" i="1" dirty="0"/>
              <a:t>– </a:t>
            </a:r>
            <a:r>
              <a:rPr lang="en-GB" sz="2800" i="1" dirty="0" err="1"/>
              <a:t>Nvidia</a:t>
            </a:r>
            <a:endParaRPr lang="en-GB" sz="2800" i="1" dirty="0"/>
          </a:p>
          <a:p>
            <a:r>
              <a:rPr lang="en-GB" sz="1600" dirty="0"/>
              <a:t>http://www.nvidia.com/object/tessellation.html</a:t>
            </a:r>
          </a:p>
        </p:txBody>
      </p:sp>
      <p:sp>
        <p:nvSpPr>
          <p:cNvPr id="13" name="Rectangle 12">
            <a:hlinkClick r:id="rId7"/>
            <a:extLst>
              <a:ext uri="{FF2B5EF4-FFF2-40B4-BE49-F238E27FC236}">
                <a16:creationId xmlns:a16="http://schemas.microsoft.com/office/drawing/2014/main" id="{544E1C25-DD21-4E29-AE9D-D7F03BDF3A89}"/>
              </a:ext>
            </a:extLst>
          </p:cNvPr>
          <p:cNvSpPr/>
          <p:nvPr/>
        </p:nvSpPr>
        <p:spPr>
          <a:xfrm>
            <a:off x="601360" y="6035531"/>
            <a:ext cx="10972801" cy="769441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Tessellation </a:t>
            </a:r>
            <a:r>
              <a:rPr lang="en-GB" sz="2800" i="1" dirty="0" err="1">
                <a:solidFill>
                  <a:srgbClr val="FF0000"/>
                </a:solidFill>
              </a:rPr>
              <a:t>Shaders</a:t>
            </a:r>
            <a:r>
              <a:rPr lang="en-GB" sz="2800" i="1" dirty="0">
                <a:solidFill>
                  <a:srgbClr val="FF0000"/>
                </a:solidFill>
              </a:rPr>
              <a:t> Tutorial </a:t>
            </a:r>
            <a:r>
              <a:rPr lang="en-GB" sz="2800" i="1" dirty="0"/>
              <a:t>– </a:t>
            </a:r>
            <a:r>
              <a:rPr lang="en-GB" sz="2800" i="1" dirty="0" err="1"/>
              <a:t>OGLdev</a:t>
            </a:r>
            <a:endParaRPr lang="en-GB" sz="2800" i="1" dirty="0"/>
          </a:p>
          <a:p>
            <a:r>
              <a:rPr lang="en-GB" sz="1600" dirty="0"/>
              <a:t>http://ogldev.atspace.co.uk/www/tutorial30/tutorial30.html</a:t>
            </a:r>
          </a:p>
        </p:txBody>
      </p:sp>
    </p:spTree>
    <p:extLst>
      <p:ext uri="{BB962C8B-B14F-4D97-AF65-F5344CB8AC3E}">
        <p14:creationId xmlns:p14="http://schemas.microsoft.com/office/powerpoint/2010/main" val="460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F5327F-950E-4F26-A3A1-D436AF37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87AEBC-7DD9-4504-816F-7CC9DA08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6167"/>
            <a:ext cx="10972800" cy="4778433"/>
          </a:xfrm>
        </p:spPr>
        <p:txBody>
          <a:bodyPr/>
          <a:lstStyle/>
          <a:p>
            <a:r>
              <a:rPr lang="en-GB" sz="3600" dirty="0"/>
              <a:t>Understand what and why we use Vertex Buffer and Shaders</a:t>
            </a:r>
          </a:p>
          <a:p>
            <a:endParaRPr lang="en-GB" sz="3600" dirty="0"/>
          </a:p>
          <a:p>
            <a:r>
              <a:rPr lang="en-GB" sz="3600" dirty="0"/>
              <a:t>Different type of shaders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/>
              <a:t>(e.g., vertex and pixel shader)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78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037E2-5066-4DD5-89BA-02763EB6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42079"/>
          </a:xfrm>
        </p:spPr>
        <p:txBody>
          <a:bodyPr/>
          <a:lstStyle/>
          <a:p>
            <a:pPr algn="ctr"/>
            <a:r>
              <a:rPr lang="en-GB" dirty="0"/>
              <a:t>To do this week…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E8118-C6CD-43AD-809E-8E7E9911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6167"/>
            <a:ext cx="10972800" cy="4778433"/>
          </a:xfrm>
        </p:spPr>
        <p:txBody>
          <a:bodyPr/>
          <a:lstStyle/>
          <a:p>
            <a:r>
              <a:rPr lang="en-US" sz="4000" dirty="0"/>
              <a:t>Read over the lectures</a:t>
            </a:r>
          </a:p>
          <a:p>
            <a:r>
              <a:rPr lang="en-GB" sz="4000" dirty="0" err="1"/>
              <a:t>Practicals</a:t>
            </a:r>
            <a:endParaRPr lang="en-GB" sz="4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Challenging – hence, start early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Source control – (i.e., </a:t>
            </a:r>
            <a:r>
              <a:rPr lang="en-GB" sz="3200" dirty="0" err="1"/>
              <a:t>Github</a:t>
            </a:r>
            <a:r>
              <a:rPr lang="en-GB" sz="32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Work through tutorial </a:t>
            </a:r>
            <a:r>
              <a:rPr lang="en-GB" sz="3200" dirty="0" err="1"/>
              <a:t>practicals</a:t>
            </a:r>
            <a:endParaRPr lang="en-GB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Experiment (get into good habits)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315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F807-202A-4807-AC88-AB577F6E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25454"/>
          </a:xfrm>
        </p:spPr>
        <p:txBody>
          <a:bodyPr/>
          <a:lstStyle/>
          <a:p>
            <a:pPr algn="ctr"/>
            <a:r>
              <a:rPr lang="en-GB" dirty="0"/>
              <a:t>Rendering 3D 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A28A3-097E-481E-9288-EA98F35EAC38}"/>
              </a:ext>
            </a:extLst>
          </p:cNvPr>
          <p:cNvSpPr/>
          <p:nvPr/>
        </p:nvSpPr>
        <p:spPr>
          <a:xfrm>
            <a:off x="609600" y="1529542"/>
            <a:ext cx="109727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i="1" dirty="0">
                <a:solidFill>
                  <a:schemeClr val="accent3">
                    <a:lumMod val="75000"/>
                  </a:schemeClr>
                </a:solidFill>
              </a:rPr>
              <a:t>EVERY</a:t>
            </a:r>
            <a:r>
              <a:rPr lang="en-GB" sz="2800" i="1" dirty="0">
                <a:solidFill>
                  <a:srgbClr val="FF0000"/>
                </a:solidFill>
              </a:rPr>
              <a:t> 3D engine renders objects as a collection of triangles.</a:t>
            </a:r>
            <a:endParaRPr lang="en-GB" sz="2400" i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CEEEE9-EE16-4E30-8012-5480C433B592}"/>
              </a:ext>
            </a:extLst>
          </p:cNvPr>
          <p:cNvSpPr/>
          <p:nvPr/>
        </p:nvSpPr>
        <p:spPr>
          <a:xfrm>
            <a:off x="3963138" y="2703117"/>
            <a:ext cx="76192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Each triangle defined by three points in world space</a:t>
            </a:r>
            <a:endParaRPr lang="en-GB" sz="2400" i="1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E191D5-11ED-4805-8B80-4F21048C0B63}"/>
              </a:ext>
            </a:extLst>
          </p:cNvPr>
          <p:cNvGrpSpPr/>
          <p:nvPr/>
        </p:nvGrpSpPr>
        <p:grpSpPr>
          <a:xfrm>
            <a:off x="609600" y="2061049"/>
            <a:ext cx="2647276" cy="2011558"/>
            <a:chOff x="950925" y="2098173"/>
            <a:chExt cx="2184841" cy="3025301"/>
          </a:xfrm>
        </p:grpSpPr>
        <p:sp>
          <p:nvSpPr>
            <p:cNvPr id="7" name="Freeform 33">
              <a:extLst>
                <a:ext uri="{FF2B5EF4-FFF2-40B4-BE49-F238E27FC236}">
                  <a16:creationId xmlns:a16="http://schemas.microsoft.com/office/drawing/2014/main" id="{68C47523-FBB1-4EC3-AB40-BC210759125A}"/>
                </a:ext>
              </a:extLst>
            </p:cNvPr>
            <p:cNvSpPr/>
            <p:nvPr/>
          </p:nvSpPr>
          <p:spPr>
            <a:xfrm>
              <a:off x="982010" y="2113536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E4C2B4EF-6D3A-4AF5-8A07-1E81EF70BA6C}"/>
                </a:ext>
              </a:extLst>
            </p:cNvPr>
            <p:cNvSpPr/>
            <p:nvPr/>
          </p:nvSpPr>
          <p:spPr>
            <a:xfrm>
              <a:off x="982949" y="2134173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214EB7-5DDA-4848-ABDC-07B5D8A0246A}"/>
                </a:ext>
              </a:extLst>
            </p:cNvPr>
            <p:cNvCxnSpPr/>
            <p:nvPr/>
          </p:nvCxnSpPr>
          <p:spPr>
            <a:xfrm>
              <a:off x="982949" y="2134173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759285-6E08-499D-A3BD-8B00ECDB6DB0}"/>
                </a:ext>
              </a:extLst>
            </p:cNvPr>
            <p:cNvSpPr/>
            <p:nvPr/>
          </p:nvSpPr>
          <p:spPr>
            <a:xfrm>
              <a:off x="950925" y="209817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C967E3-889C-4E29-B64F-F10DDC445F09}"/>
                </a:ext>
              </a:extLst>
            </p:cNvPr>
            <p:cNvSpPr/>
            <p:nvPr/>
          </p:nvSpPr>
          <p:spPr>
            <a:xfrm>
              <a:off x="950925" y="3695135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BB61C3-A472-4050-A5C4-E59D34FA58B3}"/>
                </a:ext>
              </a:extLst>
            </p:cNvPr>
            <p:cNvSpPr/>
            <p:nvPr/>
          </p:nvSpPr>
          <p:spPr>
            <a:xfrm>
              <a:off x="3025666" y="5051474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E337F8-7F75-4989-A134-3329AF6D24E7}"/>
                </a:ext>
              </a:extLst>
            </p:cNvPr>
            <p:cNvSpPr/>
            <p:nvPr/>
          </p:nvSpPr>
          <p:spPr>
            <a:xfrm>
              <a:off x="3063766" y="245635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7CB62-3D72-4FED-9ACD-BBF969EEE36D}"/>
              </a:ext>
            </a:extLst>
          </p:cNvPr>
          <p:cNvSpPr/>
          <p:nvPr/>
        </p:nvSpPr>
        <p:spPr>
          <a:xfrm>
            <a:off x="4025900" y="4576545"/>
            <a:ext cx="41402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Triangles can share points.</a:t>
            </a:r>
            <a:endParaRPr lang="en-GB" sz="2400" i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5813B-CE6C-4E0A-9BD9-DB949ED45050}"/>
              </a:ext>
            </a:extLst>
          </p:cNvPr>
          <p:cNvGrpSpPr/>
          <p:nvPr/>
        </p:nvGrpSpPr>
        <p:grpSpPr>
          <a:xfrm>
            <a:off x="659749" y="4532171"/>
            <a:ext cx="3303389" cy="2134636"/>
            <a:chOff x="2173468" y="1801046"/>
            <a:chExt cx="5097397" cy="3463573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32996E4-D90E-4880-A4A3-89CFF88663AC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08B7F0F-7522-4D38-8B1E-4EE50F1D91A3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4CBBCA10-BEA7-4A4D-AEC2-E1690E927967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755F317-299F-4EFB-B9D3-40E3914DF1A9}"/>
                </a:ext>
              </a:extLst>
            </p:cNvPr>
            <p:cNvSpPr/>
            <p:nvPr/>
          </p:nvSpPr>
          <p:spPr>
            <a:xfrm>
              <a:off x="2201516" y="2254664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EA78559-C758-4D1A-B617-41438F870219}"/>
                </a:ext>
              </a:extLst>
            </p:cNvPr>
            <p:cNvSpPr/>
            <p:nvPr/>
          </p:nvSpPr>
          <p:spPr>
            <a:xfrm>
              <a:off x="4319042" y="2650491"/>
              <a:ext cx="2915823" cy="257812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  <a:gd name="connsiteX0" fmla="*/ 0 w 1527641"/>
                <a:gd name="connsiteY0" fmla="*/ 0 h 1143455"/>
                <a:gd name="connsiteX1" fmla="*/ 1527641 w 1527641"/>
                <a:gd name="connsiteY1" fmla="*/ 358514 h 1143455"/>
                <a:gd name="connsiteX2" fmla="*/ 9754 w 1527641"/>
                <a:gd name="connsiteY2" fmla="*/ 1143455 h 114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641" h="1143455">
                  <a:moveTo>
                    <a:pt x="0" y="0"/>
                  </a:moveTo>
                  <a:lnTo>
                    <a:pt x="1527641" y="358514"/>
                  </a:lnTo>
                  <a:lnTo>
                    <a:pt x="9754" y="1143455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BBD38F3-7300-4784-8BFB-63A1E4DE11D1}"/>
                </a:ext>
              </a:extLst>
            </p:cNvPr>
            <p:cNvSpPr/>
            <p:nvPr/>
          </p:nvSpPr>
          <p:spPr>
            <a:xfrm>
              <a:off x="2243291" y="1837046"/>
              <a:ext cx="4991574" cy="413860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183556"/>
                <a:gd name="connsiteX1" fmla="*/ 2615156 w 2615156"/>
                <a:gd name="connsiteY1" fmla="*/ 59672 h 183556"/>
                <a:gd name="connsiteX2" fmla="*/ 0 w 2615156"/>
                <a:gd name="connsiteY2" fmla="*/ 183556 h 18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5156" h="183556">
                  <a:moveTo>
                    <a:pt x="1465721" y="0"/>
                  </a:moveTo>
                  <a:lnTo>
                    <a:pt x="2615156" y="59672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17B9F8-89F7-45A6-97CA-3E81C4EF5DAD}"/>
                </a:ext>
              </a:extLst>
            </p:cNvPr>
            <p:cNvSpPr/>
            <p:nvPr/>
          </p:nvSpPr>
          <p:spPr>
            <a:xfrm>
              <a:off x="4283042" y="5192619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1EA1E6-D394-475F-845D-045EFE803528}"/>
                </a:ext>
              </a:extLst>
            </p:cNvPr>
            <p:cNvSpPr/>
            <p:nvPr/>
          </p:nvSpPr>
          <p:spPr>
            <a:xfrm>
              <a:off x="4269948" y="2614491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B5A25F-398D-4BD1-B21D-9EFA695DB0DB}"/>
                </a:ext>
              </a:extLst>
            </p:cNvPr>
            <p:cNvSpPr/>
            <p:nvPr/>
          </p:nvSpPr>
          <p:spPr>
            <a:xfrm>
              <a:off x="7198865" y="341046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402E8A-0EEC-4E9B-8B3C-926824BBD5FF}"/>
                </a:ext>
              </a:extLst>
            </p:cNvPr>
            <p:cNvSpPr/>
            <p:nvPr/>
          </p:nvSpPr>
          <p:spPr>
            <a:xfrm>
              <a:off x="7172993" y="1928890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6A796E-EE51-4D40-A183-277C08D3E563}"/>
                </a:ext>
              </a:extLst>
            </p:cNvPr>
            <p:cNvCxnSpPr>
              <a:stCxn id="30" idx="1"/>
              <a:endCxn id="27" idx="1"/>
            </p:cNvCxnSpPr>
            <p:nvPr/>
          </p:nvCxnSpPr>
          <p:spPr>
            <a:xfrm flipV="1">
              <a:off x="2181419" y="1837046"/>
              <a:ext cx="2802663" cy="418250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93EA41-407B-4D1C-9D71-2DAC1EA34518}"/>
                </a:ext>
              </a:extLst>
            </p:cNvPr>
            <p:cNvSpPr/>
            <p:nvPr/>
          </p:nvSpPr>
          <p:spPr>
            <a:xfrm>
              <a:off x="4984082" y="180104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FBAAD0-B719-48B1-83EB-64B5946D0CFE}"/>
                </a:ext>
              </a:extLst>
            </p:cNvPr>
            <p:cNvCxnSpPr>
              <a:stCxn id="19" idx="0"/>
              <a:endCxn id="29" idx="0"/>
            </p:cNvCxnSpPr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D6C3B9-EBC9-4384-8F2F-10EC202D0FD6}"/>
                </a:ext>
              </a:extLst>
            </p:cNvPr>
            <p:cNvSpPr/>
            <p:nvPr/>
          </p:nvSpPr>
          <p:spPr>
            <a:xfrm>
              <a:off x="2173468" y="381562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4879F7-57BB-415E-8C86-2E04AE482417}"/>
                </a:ext>
              </a:extLst>
            </p:cNvPr>
            <p:cNvSpPr/>
            <p:nvPr/>
          </p:nvSpPr>
          <p:spPr>
            <a:xfrm>
              <a:off x="2181419" y="221929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E0EAC6-3435-4AB2-B768-96E90389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25454"/>
          </a:xfrm>
        </p:spPr>
        <p:txBody>
          <a:bodyPr/>
          <a:lstStyle/>
          <a:p>
            <a:pPr algn="ctr"/>
            <a:r>
              <a:rPr lang="en-GB" dirty="0"/>
              <a:t>Rendering 3D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3CE427-2CDE-4BF4-80B6-83F123402282}"/>
              </a:ext>
            </a:extLst>
          </p:cNvPr>
          <p:cNvGrpSpPr/>
          <p:nvPr/>
        </p:nvGrpSpPr>
        <p:grpSpPr>
          <a:xfrm>
            <a:off x="609600" y="2395414"/>
            <a:ext cx="5097397" cy="3463573"/>
            <a:chOff x="2173468" y="1801046"/>
            <a:chExt cx="5097397" cy="3463573"/>
          </a:xfrm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90DDFED3-44A8-4776-990F-39B2D64E0F7B}"/>
                </a:ext>
              </a:extLst>
            </p:cNvPr>
            <p:cNvSpPr/>
            <p:nvPr/>
          </p:nvSpPr>
          <p:spPr>
            <a:xfrm>
              <a:off x="4300728" y="1964890"/>
              <a:ext cx="2916762" cy="3265371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133" h="1448262">
                  <a:moveTo>
                    <a:pt x="0" y="304807"/>
                  </a:moveTo>
                  <a:lnTo>
                    <a:pt x="1525596" y="0"/>
                  </a:lnTo>
                  <a:cubicBezTo>
                    <a:pt x="1523293" y="294385"/>
                    <a:pt x="1529944" y="368936"/>
                    <a:pt x="1527641" y="663321"/>
                  </a:cubicBezTo>
                  <a:lnTo>
                    <a:pt x="9754" y="1448262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A21F898F-28A2-4396-8F72-A4D2155F5AF1}"/>
                </a:ext>
              </a:extLst>
            </p:cNvPr>
            <p:cNvSpPr/>
            <p:nvPr/>
          </p:nvSpPr>
          <p:spPr>
            <a:xfrm>
              <a:off x="2217419" y="1837046"/>
              <a:ext cx="4991574" cy="82059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5156" h="363953">
                  <a:moveTo>
                    <a:pt x="1465721" y="0"/>
                  </a:moveTo>
                  <a:lnTo>
                    <a:pt x="2615156" y="59672"/>
                  </a:lnTo>
                  <a:lnTo>
                    <a:pt x="1102230" y="363953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B4463FA2-87AF-4CD2-A385-679DA938E840}"/>
                </a:ext>
              </a:extLst>
            </p:cNvPr>
            <p:cNvSpPr/>
            <p:nvPr/>
          </p:nvSpPr>
          <p:spPr>
            <a:xfrm>
              <a:off x="2203387" y="2254664"/>
              <a:ext cx="2115656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8422" h="1322539">
                  <a:moveTo>
                    <a:pt x="0" y="0"/>
                  </a:moveTo>
                  <a:lnTo>
                    <a:pt x="1105885" y="170277"/>
                  </a:lnTo>
                  <a:cubicBezTo>
                    <a:pt x="1103582" y="464662"/>
                    <a:pt x="1110233" y="1028154"/>
                    <a:pt x="1107930" y="1322539"/>
                  </a:cubicBez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C5BD0921-F0A1-4E77-BEDC-B9AEDE6951A2}"/>
                </a:ext>
              </a:extLst>
            </p:cNvPr>
            <p:cNvSpPr/>
            <p:nvPr/>
          </p:nvSpPr>
          <p:spPr>
            <a:xfrm>
              <a:off x="2201516" y="2254664"/>
              <a:ext cx="2114717" cy="2981905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0 w 1107930"/>
                <a:gd name="connsiteY0" fmla="*/ 0 h 1322539"/>
                <a:gd name="connsiteX1" fmla="*/ 1107930 w 1107930"/>
                <a:gd name="connsiteY1" fmla="*/ 1322539 h 1322539"/>
                <a:gd name="connsiteX2" fmla="*/ 2589 w 1107930"/>
                <a:gd name="connsiteY2" fmla="*/ 704985 h 13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930" h="1322539">
                  <a:moveTo>
                    <a:pt x="0" y="0"/>
                  </a:moveTo>
                  <a:lnTo>
                    <a:pt x="1107930" y="1322539"/>
                  </a:lnTo>
                  <a:lnTo>
                    <a:pt x="2589" y="704985"/>
                  </a:lnTo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C42CD69A-2D30-4D16-9429-025C7F402CF0}"/>
                </a:ext>
              </a:extLst>
            </p:cNvPr>
            <p:cNvSpPr/>
            <p:nvPr/>
          </p:nvSpPr>
          <p:spPr>
            <a:xfrm>
              <a:off x="4319042" y="2650491"/>
              <a:ext cx="2915823" cy="2578128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8133"/>
                <a:gd name="connsiteY0" fmla="*/ 304807 h 1459527"/>
                <a:gd name="connsiteX1" fmla="*/ 1525596 w 1528133"/>
                <a:gd name="connsiteY1" fmla="*/ 0 h 1459527"/>
                <a:gd name="connsiteX2" fmla="*/ 1527641 w 1528133"/>
                <a:gd name="connsiteY2" fmla="*/ 663321 h 1459527"/>
                <a:gd name="connsiteX3" fmla="*/ 1437 w 1528133"/>
                <a:gd name="connsiteY3" fmla="*/ 1459527 h 1459527"/>
                <a:gd name="connsiteX0" fmla="*/ 0 w 1528133"/>
                <a:gd name="connsiteY0" fmla="*/ 304807 h 1435588"/>
                <a:gd name="connsiteX1" fmla="*/ 1525596 w 1528133"/>
                <a:gd name="connsiteY1" fmla="*/ 0 h 1435588"/>
                <a:gd name="connsiteX2" fmla="*/ 1527641 w 1528133"/>
                <a:gd name="connsiteY2" fmla="*/ 663321 h 1435588"/>
                <a:gd name="connsiteX3" fmla="*/ 114550 w 1528133"/>
                <a:gd name="connsiteY3" fmla="*/ 1435588 h 1435588"/>
                <a:gd name="connsiteX0" fmla="*/ 0 w 1528133"/>
                <a:gd name="connsiteY0" fmla="*/ 304807 h 1448262"/>
                <a:gd name="connsiteX1" fmla="*/ 1525596 w 1528133"/>
                <a:gd name="connsiteY1" fmla="*/ 0 h 1448262"/>
                <a:gd name="connsiteX2" fmla="*/ 1527641 w 1528133"/>
                <a:gd name="connsiteY2" fmla="*/ 663321 h 1448262"/>
                <a:gd name="connsiteX3" fmla="*/ 9754 w 1528133"/>
                <a:gd name="connsiteY3" fmla="*/ 1448262 h 1448262"/>
                <a:gd name="connsiteX0" fmla="*/ 0 w 1527641"/>
                <a:gd name="connsiteY0" fmla="*/ 0 h 1143455"/>
                <a:gd name="connsiteX1" fmla="*/ 1527641 w 1527641"/>
                <a:gd name="connsiteY1" fmla="*/ 358514 h 1143455"/>
                <a:gd name="connsiteX2" fmla="*/ 9754 w 1527641"/>
                <a:gd name="connsiteY2" fmla="*/ 1143455 h 114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641" h="1143455">
                  <a:moveTo>
                    <a:pt x="0" y="0"/>
                  </a:moveTo>
                  <a:lnTo>
                    <a:pt x="1527641" y="358514"/>
                  </a:lnTo>
                  <a:lnTo>
                    <a:pt x="9754" y="1143455"/>
                  </a:lnTo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956BE16C-A621-4C0C-9478-855157F68302}"/>
                </a:ext>
              </a:extLst>
            </p:cNvPr>
            <p:cNvSpPr/>
            <p:nvPr/>
          </p:nvSpPr>
          <p:spPr>
            <a:xfrm>
              <a:off x="2243291" y="1837046"/>
              <a:ext cx="4991574" cy="413860"/>
            </a:xfrm>
            <a:custGeom>
              <a:avLst/>
              <a:gdLst>
                <a:gd name="connsiteX0" fmla="*/ 0 w 1700613"/>
                <a:gd name="connsiteY0" fmla="*/ 0 h 1128045"/>
                <a:gd name="connsiteX1" fmla="*/ 1700613 w 1700613"/>
                <a:gd name="connsiteY1" fmla="*/ 94003 h 1128045"/>
                <a:gd name="connsiteX2" fmla="*/ 1657884 w 1700613"/>
                <a:gd name="connsiteY2" fmla="*/ 564022 h 1128045"/>
                <a:gd name="connsiteX3" fmla="*/ 205099 w 1700613"/>
                <a:gd name="connsiteY3" fmla="*/ 1128045 h 1128045"/>
                <a:gd name="connsiteX0" fmla="*/ 0 w 1696883"/>
                <a:gd name="connsiteY0" fmla="*/ 0 h 1549230"/>
                <a:gd name="connsiteX1" fmla="*/ 1696883 w 1696883"/>
                <a:gd name="connsiteY1" fmla="*/ 515188 h 1549230"/>
                <a:gd name="connsiteX2" fmla="*/ 1654154 w 1696883"/>
                <a:gd name="connsiteY2" fmla="*/ 985207 h 1549230"/>
                <a:gd name="connsiteX3" fmla="*/ 201369 w 1696883"/>
                <a:gd name="connsiteY3" fmla="*/ 1549230 h 1549230"/>
                <a:gd name="connsiteX0" fmla="*/ 0 w 1696883"/>
                <a:gd name="connsiteY0" fmla="*/ 0 h 1303843"/>
                <a:gd name="connsiteX1" fmla="*/ 1696883 w 1696883"/>
                <a:gd name="connsiteY1" fmla="*/ 515188 h 1303843"/>
                <a:gd name="connsiteX2" fmla="*/ 1654154 w 1696883"/>
                <a:gd name="connsiteY2" fmla="*/ 985207 h 1303843"/>
                <a:gd name="connsiteX3" fmla="*/ 857746 w 1696883"/>
                <a:gd name="connsiteY3" fmla="*/ 1303843 h 1303843"/>
                <a:gd name="connsiteX0" fmla="*/ 0 w 1723747"/>
                <a:gd name="connsiteY0" fmla="*/ 0 h 803531"/>
                <a:gd name="connsiteX1" fmla="*/ 1723747 w 1723747"/>
                <a:gd name="connsiteY1" fmla="*/ 14876 h 803531"/>
                <a:gd name="connsiteX2" fmla="*/ 1681018 w 1723747"/>
                <a:gd name="connsiteY2" fmla="*/ 484895 h 803531"/>
                <a:gd name="connsiteX3" fmla="*/ 884610 w 1723747"/>
                <a:gd name="connsiteY3" fmla="*/ 803531 h 803531"/>
                <a:gd name="connsiteX0" fmla="*/ 0 w 1723747"/>
                <a:gd name="connsiteY0" fmla="*/ 0 h 947560"/>
                <a:gd name="connsiteX1" fmla="*/ 1723747 w 1723747"/>
                <a:gd name="connsiteY1" fmla="*/ 14876 h 947560"/>
                <a:gd name="connsiteX2" fmla="*/ 1681018 w 1723747"/>
                <a:gd name="connsiteY2" fmla="*/ 484895 h 947560"/>
                <a:gd name="connsiteX3" fmla="*/ 213020 w 1723747"/>
                <a:gd name="connsiteY3" fmla="*/ 947560 h 947560"/>
                <a:gd name="connsiteX0" fmla="*/ 0 w 1723747"/>
                <a:gd name="connsiteY0" fmla="*/ 0 h 1046106"/>
                <a:gd name="connsiteX1" fmla="*/ 1723747 w 1723747"/>
                <a:gd name="connsiteY1" fmla="*/ 14876 h 1046106"/>
                <a:gd name="connsiteX2" fmla="*/ 1681018 w 1723747"/>
                <a:gd name="connsiteY2" fmla="*/ 484895 h 1046106"/>
                <a:gd name="connsiteX3" fmla="*/ 213020 w 1723747"/>
                <a:gd name="connsiteY3" fmla="*/ 1046106 h 1046106"/>
                <a:gd name="connsiteX0" fmla="*/ 0 w 1681018"/>
                <a:gd name="connsiteY0" fmla="*/ 337616 h 1383722"/>
                <a:gd name="connsiteX1" fmla="*/ 1504361 w 1681018"/>
                <a:gd name="connsiteY1" fmla="*/ 0 h 1383722"/>
                <a:gd name="connsiteX2" fmla="*/ 1681018 w 1681018"/>
                <a:gd name="connsiteY2" fmla="*/ 822511 h 1383722"/>
                <a:gd name="connsiteX3" fmla="*/ 213020 w 1681018"/>
                <a:gd name="connsiteY3" fmla="*/ 1383722 h 1383722"/>
                <a:gd name="connsiteX0" fmla="*/ 0 w 1687928"/>
                <a:gd name="connsiteY0" fmla="*/ 398260 h 1444366"/>
                <a:gd name="connsiteX1" fmla="*/ 1687928 w 1687928"/>
                <a:gd name="connsiteY1" fmla="*/ 0 h 1444366"/>
                <a:gd name="connsiteX2" fmla="*/ 1681018 w 1687928"/>
                <a:gd name="connsiteY2" fmla="*/ 883155 h 1444366"/>
                <a:gd name="connsiteX3" fmla="*/ 213020 w 1687928"/>
                <a:gd name="connsiteY3" fmla="*/ 1444366 h 1444366"/>
                <a:gd name="connsiteX0" fmla="*/ 0 w 1513315"/>
                <a:gd name="connsiteY0" fmla="*/ 421002 h 1444366"/>
                <a:gd name="connsiteX1" fmla="*/ 1513315 w 1513315"/>
                <a:gd name="connsiteY1" fmla="*/ 0 h 1444366"/>
                <a:gd name="connsiteX2" fmla="*/ 1506405 w 1513315"/>
                <a:gd name="connsiteY2" fmla="*/ 883155 h 1444366"/>
                <a:gd name="connsiteX3" fmla="*/ 38407 w 1513315"/>
                <a:gd name="connsiteY3" fmla="*/ 1444366 h 1444366"/>
                <a:gd name="connsiteX0" fmla="*/ 0 w 1520152"/>
                <a:gd name="connsiteY0" fmla="*/ 421002 h 1444366"/>
                <a:gd name="connsiteX1" fmla="*/ 1513315 w 1520152"/>
                <a:gd name="connsiteY1" fmla="*/ 0 h 1444366"/>
                <a:gd name="connsiteX2" fmla="*/ 1519837 w 1520152"/>
                <a:gd name="connsiteY2" fmla="*/ 534453 h 1444366"/>
                <a:gd name="connsiteX3" fmla="*/ 38407 w 1520152"/>
                <a:gd name="connsiteY3" fmla="*/ 1444366 h 1444366"/>
                <a:gd name="connsiteX0" fmla="*/ 0 w 1515852"/>
                <a:gd name="connsiteY0" fmla="*/ 421002 h 1444366"/>
                <a:gd name="connsiteX1" fmla="*/ 1513315 w 1515852"/>
                <a:gd name="connsiteY1" fmla="*/ 0 h 1444366"/>
                <a:gd name="connsiteX2" fmla="*/ 1515360 w 1515852"/>
                <a:gd name="connsiteY2" fmla="*/ 663321 h 1444366"/>
                <a:gd name="connsiteX3" fmla="*/ 38407 w 1515852"/>
                <a:gd name="connsiteY3" fmla="*/ 1444366 h 1444366"/>
                <a:gd name="connsiteX0" fmla="*/ 0 w 1520329"/>
                <a:gd name="connsiteY0" fmla="*/ 276972 h 1444366"/>
                <a:gd name="connsiteX1" fmla="*/ 1517792 w 1520329"/>
                <a:gd name="connsiteY1" fmla="*/ 0 h 1444366"/>
                <a:gd name="connsiteX2" fmla="*/ 1519837 w 1520329"/>
                <a:gd name="connsiteY2" fmla="*/ 663321 h 1444366"/>
                <a:gd name="connsiteX3" fmla="*/ 42884 w 1520329"/>
                <a:gd name="connsiteY3" fmla="*/ 1444366 h 1444366"/>
                <a:gd name="connsiteX0" fmla="*/ 0 w 1520329"/>
                <a:gd name="connsiteY0" fmla="*/ 276972 h 1455737"/>
                <a:gd name="connsiteX1" fmla="*/ 1517792 w 1520329"/>
                <a:gd name="connsiteY1" fmla="*/ 0 h 1455737"/>
                <a:gd name="connsiteX2" fmla="*/ 1519837 w 1520329"/>
                <a:gd name="connsiteY2" fmla="*/ 663321 h 1455737"/>
                <a:gd name="connsiteX3" fmla="*/ 33929 w 1520329"/>
                <a:gd name="connsiteY3" fmla="*/ 1455737 h 1455737"/>
                <a:gd name="connsiteX0" fmla="*/ 6367 w 1526696"/>
                <a:gd name="connsiteY0" fmla="*/ 276972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1890 w 1526696"/>
                <a:gd name="connsiteY0" fmla="*/ 292133 h 1459527"/>
                <a:gd name="connsiteX1" fmla="*/ 1524159 w 1526696"/>
                <a:gd name="connsiteY1" fmla="*/ 0 h 1459527"/>
                <a:gd name="connsiteX2" fmla="*/ 1526204 w 1526696"/>
                <a:gd name="connsiteY2" fmla="*/ 663321 h 1459527"/>
                <a:gd name="connsiteX3" fmla="*/ 0 w 1526696"/>
                <a:gd name="connsiteY3" fmla="*/ 1459527 h 1459527"/>
                <a:gd name="connsiteX0" fmla="*/ 0 w 1524806"/>
                <a:gd name="connsiteY0" fmla="*/ 292133 h 663576"/>
                <a:gd name="connsiteX1" fmla="*/ 1522269 w 1524806"/>
                <a:gd name="connsiteY1" fmla="*/ 0 h 663576"/>
                <a:gd name="connsiteX2" fmla="*/ 1524314 w 1524806"/>
                <a:gd name="connsiteY2" fmla="*/ 663321 h 663576"/>
                <a:gd name="connsiteX3" fmla="*/ 29451 w 1524806"/>
                <a:gd name="connsiteY3" fmla="*/ 663576 h 663576"/>
                <a:gd name="connsiteX0" fmla="*/ 10844 w 1495355"/>
                <a:gd name="connsiteY0" fmla="*/ 7865 h 663576"/>
                <a:gd name="connsiteX1" fmla="*/ 1492818 w 1495355"/>
                <a:gd name="connsiteY1" fmla="*/ 0 h 663576"/>
                <a:gd name="connsiteX2" fmla="*/ 1494863 w 1495355"/>
                <a:gd name="connsiteY2" fmla="*/ 663321 h 663576"/>
                <a:gd name="connsiteX3" fmla="*/ 0 w 1495355"/>
                <a:gd name="connsiteY3" fmla="*/ 663576 h 663576"/>
                <a:gd name="connsiteX0" fmla="*/ 10844 w 1615779"/>
                <a:gd name="connsiteY0" fmla="*/ 7865 h 1372096"/>
                <a:gd name="connsiteX1" fmla="*/ 1492818 w 1615779"/>
                <a:gd name="connsiteY1" fmla="*/ 0 h 1372096"/>
                <a:gd name="connsiteX2" fmla="*/ 1615749 w 1615779"/>
                <a:gd name="connsiteY2" fmla="*/ 1372096 h 1372096"/>
                <a:gd name="connsiteX3" fmla="*/ 0 w 1615779"/>
                <a:gd name="connsiteY3" fmla="*/ 663576 h 1372096"/>
                <a:gd name="connsiteX0" fmla="*/ 10844 w 1616241"/>
                <a:gd name="connsiteY0" fmla="*/ 0 h 1364231"/>
                <a:gd name="connsiteX1" fmla="*/ 1613704 w 1616241"/>
                <a:gd name="connsiteY1" fmla="*/ 223340 h 1364231"/>
                <a:gd name="connsiteX2" fmla="*/ 1615749 w 1616241"/>
                <a:gd name="connsiteY2" fmla="*/ 1364231 h 1364231"/>
                <a:gd name="connsiteX3" fmla="*/ 0 w 1616241"/>
                <a:gd name="connsiteY3" fmla="*/ 655711 h 1364231"/>
                <a:gd name="connsiteX0" fmla="*/ 548115 w 1616241"/>
                <a:gd name="connsiteY0" fmla="*/ 0 h 1311168"/>
                <a:gd name="connsiteX1" fmla="*/ 1613704 w 1616241"/>
                <a:gd name="connsiteY1" fmla="*/ 170277 h 1311168"/>
                <a:gd name="connsiteX2" fmla="*/ 1615749 w 1616241"/>
                <a:gd name="connsiteY2" fmla="*/ 1311168 h 1311168"/>
                <a:gd name="connsiteX3" fmla="*/ 0 w 1616241"/>
                <a:gd name="connsiteY3" fmla="*/ 602648 h 1311168"/>
                <a:gd name="connsiteX0" fmla="*/ 37707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6366 w 1105833"/>
                <a:gd name="connsiteY0" fmla="*/ 0 h 1311168"/>
                <a:gd name="connsiteX1" fmla="*/ 1103296 w 1105833"/>
                <a:gd name="connsiteY1" fmla="*/ 170277 h 1311168"/>
                <a:gd name="connsiteX2" fmla="*/ 1105341 w 1105833"/>
                <a:gd name="connsiteY2" fmla="*/ 1311168 h 1311168"/>
                <a:gd name="connsiteX3" fmla="*/ 0 w 1105833"/>
                <a:gd name="connsiteY3" fmla="*/ 704985 h 1311168"/>
                <a:gd name="connsiteX0" fmla="*/ 0 w 1108422"/>
                <a:gd name="connsiteY0" fmla="*/ 0 h 1311168"/>
                <a:gd name="connsiteX1" fmla="*/ 1105885 w 1108422"/>
                <a:gd name="connsiteY1" fmla="*/ 170277 h 1311168"/>
                <a:gd name="connsiteX2" fmla="*/ 1107930 w 1108422"/>
                <a:gd name="connsiteY2" fmla="*/ 1311168 h 1311168"/>
                <a:gd name="connsiteX3" fmla="*/ 2589 w 1108422"/>
                <a:gd name="connsiteY3" fmla="*/ 704985 h 1311168"/>
                <a:gd name="connsiteX0" fmla="*/ 0 w 1108422"/>
                <a:gd name="connsiteY0" fmla="*/ 0 h 1322539"/>
                <a:gd name="connsiteX1" fmla="*/ 1105885 w 1108422"/>
                <a:gd name="connsiteY1" fmla="*/ 170277 h 1322539"/>
                <a:gd name="connsiteX2" fmla="*/ 1107930 w 1108422"/>
                <a:gd name="connsiteY2" fmla="*/ 1322539 h 1322539"/>
                <a:gd name="connsiteX3" fmla="*/ 2589 w 1108422"/>
                <a:gd name="connsiteY3" fmla="*/ 704985 h 1322539"/>
                <a:gd name="connsiteX0" fmla="*/ 964877 w 2073299"/>
                <a:gd name="connsiteY0" fmla="*/ 0 h 1322539"/>
                <a:gd name="connsiteX1" fmla="*/ 2070762 w 2073299"/>
                <a:gd name="connsiteY1" fmla="*/ 170277 h 1322539"/>
                <a:gd name="connsiteX2" fmla="*/ 2072807 w 2073299"/>
                <a:gd name="connsiteY2" fmla="*/ 1322539 h 1322539"/>
                <a:gd name="connsiteX3" fmla="*/ 0 w 2073299"/>
                <a:gd name="connsiteY3" fmla="*/ 362632 h 1322539"/>
                <a:gd name="connsiteX0" fmla="*/ 964877 w 2070762"/>
                <a:gd name="connsiteY0" fmla="*/ 0 h 490359"/>
                <a:gd name="connsiteX1" fmla="*/ 2070762 w 2070762"/>
                <a:gd name="connsiteY1" fmla="*/ 170277 h 490359"/>
                <a:gd name="connsiteX2" fmla="*/ 1102230 w 2070762"/>
                <a:gd name="connsiteY2" fmla="*/ 490359 h 490359"/>
                <a:gd name="connsiteX3" fmla="*/ 0 w 2070762"/>
                <a:gd name="connsiteY3" fmla="*/ 362632 h 490359"/>
                <a:gd name="connsiteX0" fmla="*/ 964877 w 2615156"/>
                <a:gd name="connsiteY0" fmla="*/ 0 h 490359"/>
                <a:gd name="connsiteX1" fmla="*/ 2615156 w 2615156"/>
                <a:gd name="connsiteY1" fmla="*/ 238748 h 490359"/>
                <a:gd name="connsiteX2" fmla="*/ 1102230 w 2615156"/>
                <a:gd name="connsiteY2" fmla="*/ 490359 h 490359"/>
                <a:gd name="connsiteX3" fmla="*/ 0 w 2615156"/>
                <a:gd name="connsiteY3" fmla="*/ 362632 h 490359"/>
                <a:gd name="connsiteX0" fmla="*/ 1580820 w 2615156"/>
                <a:gd name="connsiteY0" fmla="*/ 0 h 437690"/>
                <a:gd name="connsiteX1" fmla="*/ 2615156 w 2615156"/>
                <a:gd name="connsiteY1" fmla="*/ 186079 h 437690"/>
                <a:gd name="connsiteX2" fmla="*/ 1102230 w 2615156"/>
                <a:gd name="connsiteY2" fmla="*/ 437690 h 437690"/>
                <a:gd name="connsiteX3" fmla="*/ 0 w 2615156"/>
                <a:gd name="connsiteY3" fmla="*/ 309963 h 43769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580820 w 2615156"/>
                <a:gd name="connsiteY0" fmla="*/ 0 h 490360"/>
                <a:gd name="connsiteX1" fmla="*/ 2615156 w 2615156"/>
                <a:gd name="connsiteY1" fmla="*/ 186079 h 490360"/>
                <a:gd name="connsiteX2" fmla="*/ 1102230 w 2615156"/>
                <a:gd name="connsiteY2" fmla="*/ 490360 h 490360"/>
                <a:gd name="connsiteX3" fmla="*/ 0 w 2615156"/>
                <a:gd name="connsiteY3" fmla="*/ 309963 h 490360"/>
                <a:gd name="connsiteX0" fmla="*/ 1111086 w 2615156"/>
                <a:gd name="connsiteY0" fmla="*/ 0 h 400821"/>
                <a:gd name="connsiteX1" fmla="*/ 2615156 w 2615156"/>
                <a:gd name="connsiteY1" fmla="*/ 96540 h 400821"/>
                <a:gd name="connsiteX2" fmla="*/ 1102230 w 2615156"/>
                <a:gd name="connsiteY2" fmla="*/ 400821 h 400821"/>
                <a:gd name="connsiteX3" fmla="*/ 0 w 2615156"/>
                <a:gd name="connsiteY3" fmla="*/ 220424 h 400821"/>
                <a:gd name="connsiteX0" fmla="*/ 1260406 w 2615156"/>
                <a:gd name="connsiteY0" fmla="*/ 0 h 319183"/>
                <a:gd name="connsiteX1" fmla="*/ 2615156 w 2615156"/>
                <a:gd name="connsiteY1" fmla="*/ 14902 h 319183"/>
                <a:gd name="connsiteX2" fmla="*/ 1102230 w 2615156"/>
                <a:gd name="connsiteY2" fmla="*/ 319183 h 319183"/>
                <a:gd name="connsiteX3" fmla="*/ 0 w 2615156"/>
                <a:gd name="connsiteY3" fmla="*/ 138786 h 319183"/>
                <a:gd name="connsiteX0" fmla="*/ 1291515 w 2615156"/>
                <a:gd name="connsiteY0" fmla="*/ 0 h 361319"/>
                <a:gd name="connsiteX1" fmla="*/ 2615156 w 2615156"/>
                <a:gd name="connsiteY1" fmla="*/ 57038 h 361319"/>
                <a:gd name="connsiteX2" fmla="*/ 1102230 w 2615156"/>
                <a:gd name="connsiteY2" fmla="*/ 361319 h 361319"/>
                <a:gd name="connsiteX3" fmla="*/ 0 w 2615156"/>
                <a:gd name="connsiteY3" fmla="*/ 180922 h 361319"/>
                <a:gd name="connsiteX0" fmla="*/ 1515494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363953"/>
                <a:gd name="connsiteX1" fmla="*/ 2615156 w 2615156"/>
                <a:gd name="connsiteY1" fmla="*/ 59672 h 363953"/>
                <a:gd name="connsiteX2" fmla="*/ 1102230 w 2615156"/>
                <a:gd name="connsiteY2" fmla="*/ 363953 h 363953"/>
                <a:gd name="connsiteX3" fmla="*/ 0 w 2615156"/>
                <a:gd name="connsiteY3" fmla="*/ 183556 h 363953"/>
                <a:gd name="connsiteX0" fmla="*/ 1465721 w 2615156"/>
                <a:gd name="connsiteY0" fmla="*/ 0 h 183556"/>
                <a:gd name="connsiteX1" fmla="*/ 2615156 w 2615156"/>
                <a:gd name="connsiteY1" fmla="*/ 59672 h 183556"/>
                <a:gd name="connsiteX2" fmla="*/ 0 w 2615156"/>
                <a:gd name="connsiteY2" fmla="*/ 183556 h 18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5156" h="183556">
                  <a:moveTo>
                    <a:pt x="1465721" y="0"/>
                  </a:moveTo>
                  <a:lnTo>
                    <a:pt x="2615156" y="59672"/>
                  </a:lnTo>
                  <a:lnTo>
                    <a:pt x="0" y="183556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FD94EC-533A-45FA-B815-9E70E3363D6E}"/>
                </a:ext>
              </a:extLst>
            </p:cNvPr>
            <p:cNvSpPr/>
            <p:nvPr/>
          </p:nvSpPr>
          <p:spPr>
            <a:xfrm>
              <a:off x="4283042" y="5192619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B694D-079E-4CAD-8332-FC8FCAA05AC4}"/>
                </a:ext>
              </a:extLst>
            </p:cNvPr>
            <p:cNvSpPr/>
            <p:nvPr/>
          </p:nvSpPr>
          <p:spPr>
            <a:xfrm>
              <a:off x="4269948" y="2614491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7BEC92-27A5-4FC3-8445-17F846BA4360}"/>
                </a:ext>
              </a:extLst>
            </p:cNvPr>
            <p:cNvSpPr/>
            <p:nvPr/>
          </p:nvSpPr>
          <p:spPr>
            <a:xfrm>
              <a:off x="7198865" y="341046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F2FE1-7317-4F54-82C2-F4A26872C869}"/>
                </a:ext>
              </a:extLst>
            </p:cNvPr>
            <p:cNvSpPr/>
            <p:nvPr/>
          </p:nvSpPr>
          <p:spPr>
            <a:xfrm>
              <a:off x="7172993" y="1928890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D0EAA9-BB7A-47C3-A2CF-871C2591F476}"/>
                </a:ext>
              </a:extLst>
            </p:cNvPr>
            <p:cNvCxnSpPr>
              <a:stCxn id="21" idx="1"/>
              <a:endCxn id="18" idx="1"/>
            </p:cNvCxnSpPr>
            <p:nvPr/>
          </p:nvCxnSpPr>
          <p:spPr>
            <a:xfrm flipV="1">
              <a:off x="2181419" y="1837046"/>
              <a:ext cx="2802663" cy="418250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FC58FA-3B5E-422E-A967-AF3B2A614BB2}"/>
                </a:ext>
              </a:extLst>
            </p:cNvPr>
            <p:cNvSpPr/>
            <p:nvPr/>
          </p:nvSpPr>
          <p:spPr>
            <a:xfrm>
              <a:off x="4984082" y="180104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298C8-DDBB-4B41-B047-696044AC3140}"/>
                </a:ext>
              </a:extLst>
            </p:cNvPr>
            <p:cNvCxnSpPr>
              <a:stCxn id="10" idx="0"/>
              <a:endCxn id="20" idx="0"/>
            </p:cNvCxnSpPr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1769B9-F9E3-4C93-9029-0975830430D9}"/>
                </a:ext>
              </a:extLst>
            </p:cNvPr>
            <p:cNvSpPr/>
            <p:nvPr/>
          </p:nvSpPr>
          <p:spPr>
            <a:xfrm>
              <a:off x="2173468" y="381562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EC5DB9-326A-48A1-A5CF-9D1AE05773F7}"/>
                </a:ext>
              </a:extLst>
            </p:cNvPr>
            <p:cNvSpPr/>
            <p:nvPr/>
          </p:nvSpPr>
          <p:spPr>
            <a:xfrm>
              <a:off x="2181419" y="221929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D19107-1BA9-4C4F-98FC-F903A939AE0A}"/>
              </a:ext>
            </a:extLst>
          </p:cNvPr>
          <p:cNvSpPr/>
          <p:nvPr/>
        </p:nvSpPr>
        <p:spPr>
          <a:xfrm>
            <a:off x="6768797" y="1529542"/>
            <a:ext cx="27305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1 Cube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400" i="1" dirty="0">
                <a:solidFill>
                  <a:srgbClr val="FF0000"/>
                </a:solidFill>
              </a:rPr>
              <a:t>8 Vertices</a:t>
            </a:r>
          </a:p>
          <a:p>
            <a:endParaRPr lang="en-GB" sz="2400" i="1" dirty="0">
              <a:solidFill>
                <a:srgbClr val="FF0000"/>
              </a:solidFill>
            </a:endParaRPr>
          </a:p>
          <a:p>
            <a:r>
              <a:rPr lang="en-GB" sz="2400" i="1" dirty="0">
                <a:solidFill>
                  <a:srgbClr val="FF0000"/>
                </a:solidFill>
              </a:rPr>
              <a:t>12 Triangles</a:t>
            </a: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D90-6FFD-401E-BDA0-5F128B64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But what about Quads?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A71E6B-BA47-481F-BAB2-2A0666E2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8" y="1735269"/>
            <a:ext cx="6241104" cy="42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53A962-A2E1-40A1-BB78-B9FEB2A1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But what about Quads?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id="{C641EE21-4E35-4D25-AC66-8902AEE3C60D}"/>
              </a:ext>
            </a:extLst>
          </p:cNvPr>
          <p:cNvSpPr/>
          <p:nvPr/>
        </p:nvSpPr>
        <p:spPr>
          <a:xfrm>
            <a:off x="2752365" y="2467848"/>
            <a:ext cx="2916762" cy="3265371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8133"/>
              <a:gd name="connsiteY0" fmla="*/ 304807 h 1459527"/>
              <a:gd name="connsiteX1" fmla="*/ 1525596 w 1528133"/>
              <a:gd name="connsiteY1" fmla="*/ 0 h 1459527"/>
              <a:gd name="connsiteX2" fmla="*/ 1527641 w 1528133"/>
              <a:gd name="connsiteY2" fmla="*/ 663321 h 1459527"/>
              <a:gd name="connsiteX3" fmla="*/ 1437 w 1528133"/>
              <a:gd name="connsiteY3" fmla="*/ 1459527 h 1459527"/>
              <a:gd name="connsiteX0" fmla="*/ 0 w 1528133"/>
              <a:gd name="connsiteY0" fmla="*/ 304807 h 1435588"/>
              <a:gd name="connsiteX1" fmla="*/ 1525596 w 1528133"/>
              <a:gd name="connsiteY1" fmla="*/ 0 h 1435588"/>
              <a:gd name="connsiteX2" fmla="*/ 1527641 w 1528133"/>
              <a:gd name="connsiteY2" fmla="*/ 663321 h 1435588"/>
              <a:gd name="connsiteX3" fmla="*/ 114550 w 1528133"/>
              <a:gd name="connsiteY3" fmla="*/ 1435588 h 1435588"/>
              <a:gd name="connsiteX0" fmla="*/ 0 w 1528133"/>
              <a:gd name="connsiteY0" fmla="*/ 304807 h 1448262"/>
              <a:gd name="connsiteX1" fmla="*/ 1525596 w 1528133"/>
              <a:gd name="connsiteY1" fmla="*/ 0 h 1448262"/>
              <a:gd name="connsiteX2" fmla="*/ 1527641 w 1528133"/>
              <a:gd name="connsiteY2" fmla="*/ 663321 h 1448262"/>
              <a:gd name="connsiteX3" fmla="*/ 9754 w 1528133"/>
              <a:gd name="connsiteY3" fmla="*/ 1448262 h 144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133" h="1448262">
                <a:moveTo>
                  <a:pt x="0" y="304807"/>
                </a:moveTo>
                <a:lnTo>
                  <a:pt x="1525596" y="0"/>
                </a:lnTo>
                <a:cubicBezTo>
                  <a:pt x="1523293" y="294385"/>
                  <a:pt x="1529944" y="368936"/>
                  <a:pt x="1527641" y="663321"/>
                </a:cubicBezTo>
                <a:lnTo>
                  <a:pt x="9754" y="1448262"/>
                </a:ln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30">
            <a:extLst>
              <a:ext uri="{FF2B5EF4-FFF2-40B4-BE49-F238E27FC236}">
                <a16:creationId xmlns:a16="http://schemas.microsoft.com/office/drawing/2014/main" id="{66869F4C-D6E1-4467-A72C-75C6511B1508}"/>
              </a:ext>
            </a:extLst>
          </p:cNvPr>
          <p:cNvSpPr/>
          <p:nvPr/>
        </p:nvSpPr>
        <p:spPr>
          <a:xfrm>
            <a:off x="669056" y="2340004"/>
            <a:ext cx="4991574" cy="820598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  <a:gd name="connsiteX0" fmla="*/ 964877 w 2073299"/>
              <a:gd name="connsiteY0" fmla="*/ 0 h 1322539"/>
              <a:gd name="connsiteX1" fmla="*/ 2070762 w 2073299"/>
              <a:gd name="connsiteY1" fmla="*/ 170277 h 1322539"/>
              <a:gd name="connsiteX2" fmla="*/ 2072807 w 2073299"/>
              <a:gd name="connsiteY2" fmla="*/ 1322539 h 1322539"/>
              <a:gd name="connsiteX3" fmla="*/ 0 w 2073299"/>
              <a:gd name="connsiteY3" fmla="*/ 362632 h 1322539"/>
              <a:gd name="connsiteX0" fmla="*/ 964877 w 2070762"/>
              <a:gd name="connsiteY0" fmla="*/ 0 h 490359"/>
              <a:gd name="connsiteX1" fmla="*/ 2070762 w 2070762"/>
              <a:gd name="connsiteY1" fmla="*/ 170277 h 490359"/>
              <a:gd name="connsiteX2" fmla="*/ 1102230 w 2070762"/>
              <a:gd name="connsiteY2" fmla="*/ 490359 h 490359"/>
              <a:gd name="connsiteX3" fmla="*/ 0 w 2070762"/>
              <a:gd name="connsiteY3" fmla="*/ 362632 h 490359"/>
              <a:gd name="connsiteX0" fmla="*/ 964877 w 2615156"/>
              <a:gd name="connsiteY0" fmla="*/ 0 h 490359"/>
              <a:gd name="connsiteX1" fmla="*/ 2615156 w 2615156"/>
              <a:gd name="connsiteY1" fmla="*/ 238748 h 490359"/>
              <a:gd name="connsiteX2" fmla="*/ 1102230 w 2615156"/>
              <a:gd name="connsiteY2" fmla="*/ 490359 h 490359"/>
              <a:gd name="connsiteX3" fmla="*/ 0 w 2615156"/>
              <a:gd name="connsiteY3" fmla="*/ 362632 h 490359"/>
              <a:gd name="connsiteX0" fmla="*/ 1580820 w 2615156"/>
              <a:gd name="connsiteY0" fmla="*/ 0 h 437690"/>
              <a:gd name="connsiteX1" fmla="*/ 2615156 w 2615156"/>
              <a:gd name="connsiteY1" fmla="*/ 186079 h 437690"/>
              <a:gd name="connsiteX2" fmla="*/ 1102230 w 2615156"/>
              <a:gd name="connsiteY2" fmla="*/ 437690 h 437690"/>
              <a:gd name="connsiteX3" fmla="*/ 0 w 2615156"/>
              <a:gd name="connsiteY3" fmla="*/ 309963 h 437690"/>
              <a:gd name="connsiteX0" fmla="*/ 1580820 w 2615156"/>
              <a:gd name="connsiteY0" fmla="*/ 0 h 490360"/>
              <a:gd name="connsiteX1" fmla="*/ 2615156 w 2615156"/>
              <a:gd name="connsiteY1" fmla="*/ 186079 h 490360"/>
              <a:gd name="connsiteX2" fmla="*/ 1102230 w 2615156"/>
              <a:gd name="connsiteY2" fmla="*/ 490360 h 490360"/>
              <a:gd name="connsiteX3" fmla="*/ 0 w 2615156"/>
              <a:gd name="connsiteY3" fmla="*/ 309963 h 490360"/>
              <a:gd name="connsiteX0" fmla="*/ 1580820 w 2615156"/>
              <a:gd name="connsiteY0" fmla="*/ 0 h 490360"/>
              <a:gd name="connsiteX1" fmla="*/ 2615156 w 2615156"/>
              <a:gd name="connsiteY1" fmla="*/ 186079 h 490360"/>
              <a:gd name="connsiteX2" fmla="*/ 1102230 w 2615156"/>
              <a:gd name="connsiteY2" fmla="*/ 490360 h 490360"/>
              <a:gd name="connsiteX3" fmla="*/ 0 w 2615156"/>
              <a:gd name="connsiteY3" fmla="*/ 309963 h 490360"/>
              <a:gd name="connsiteX0" fmla="*/ 1580820 w 2615156"/>
              <a:gd name="connsiteY0" fmla="*/ 0 h 490360"/>
              <a:gd name="connsiteX1" fmla="*/ 2615156 w 2615156"/>
              <a:gd name="connsiteY1" fmla="*/ 186079 h 490360"/>
              <a:gd name="connsiteX2" fmla="*/ 1102230 w 2615156"/>
              <a:gd name="connsiteY2" fmla="*/ 490360 h 490360"/>
              <a:gd name="connsiteX3" fmla="*/ 0 w 2615156"/>
              <a:gd name="connsiteY3" fmla="*/ 309963 h 490360"/>
              <a:gd name="connsiteX0" fmla="*/ 1111086 w 2615156"/>
              <a:gd name="connsiteY0" fmla="*/ 0 h 400821"/>
              <a:gd name="connsiteX1" fmla="*/ 2615156 w 2615156"/>
              <a:gd name="connsiteY1" fmla="*/ 96540 h 400821"/>
              <a:gd name="connsiteX2" fmla="*/ 1102230 w 2615156"/>
              <a:gd name="connsiteY2" fmla="*/ 400821 h 400821"/>
              <a:gd name="connsiteX3" fmla="*/ 0 w 2615156"/>
              <a:gd name="connsiteY3" fmla="*/ 220424 h 400821"/>
              <a:gd name="connsiteX0" fmla="*/ 1260406 w 2615156"/>
              <a:gd name="connsiteY0" fmla="*/ 0 h 319183"/>
              <a:gd name="connsiteX1" fmla="*/ 2615156 w 2615156"/>
              <a:gd name="connsiteY1" fmla="*/ 14902 h 319183"/>
              <a:gd name="connsiteX2" fmla="*/ 1102230 w 2615156"/>
              <a:gd name="connsiteY2" fmla="*/ 319183 h 319183"/>
              <a:gd name="connsiteX3" fmla="*/ 0 w 2615156"/>
              <a:gd name="connsiteY3" fmla="*/ 138786 h 319183"/>
              <a:gd name="connsiteX0" fmla="*/ 1291515 w 2615156"/>
              <a:gd name="connsiteY0" fmla="*/ 0 h 361319"/>
              <a:gd name="connsiteX1" fmla="*/ 2615156 w 2615156"/>
              <a:gd name="connsiteY1" fmla="*/ 57038 h 361319"/>
              <a:gd name="connsiteX2" fmla="*/ 1102230 w 2615156"/>
              <a:gd name="connsiteY2" fmla="*/ 361319 h 361319"/>
              <a:gd name="connsiteX3" fmla="*/ 0 w 2615156"/>
              <a:gd name="connsiteY3" fmla="*/ 180922 h 361319"/>
              <a:gd name="connsiteX0" fmla="*/ 1515494 w 2615156"/>
              <a:gd name="connsiteY0" fmla="*/ 0 h 363953"/>
              <a:gd name="connsiteX1" fmla="*/ 2615156 w 2615156"/>
              <a:gd name="connsiteY1" fmla="*/ 59672 h 363953"/>
              <a:gd name="connsiteX2" fmla="*/ 1102230 w 2615156"/>
              <a:gd name="connsiteY2" fmla="*/ 363953 h 363953"/>
              <a:gd name="connsiteX3" fmla="*/ 0 w 2615156"/>
              <a:gd name="connsiteY3" fmla="*/ 183556 h 363953"/>
              <a:gd name="connsiteX0" fmla="*/ 1465721 w 2615156"/>
              <a:gd name="connsiteY0" fmla="*/ 0 h 363953"/>
              <a:gd name="connsiteX1" fmla="*/ 2615156 w 2615156"/>
              <a:gd name="connsiteY1" fmla="*/ 59672 h 363953"/>
              <a:gd name="connsiteX2" fmla="*/ 1102230 w 2615156"/>
              <a:gd name="connsiteY2" fmla="*/ 363953 h 363953"/>
              <a:gd name="connsiteX3" fmla="*/ 0 w 2615156"/>
              <a:gd name="connsiteY3" fmla="*/ 183556 h 3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156" h="363953">
                <a:moveTo>
                  <a:pt x="1465721" y="0"/>
                </a:moveTo>
                <a:lnTo>
                  <a:pt x="2615156" y="59672"/>
                </a:lnTo>
                <a:lnTo>
                  <a:pt x="1102230" y="363953"/>
                </a:lnTo>
                <a:lnTo>
                  <a:pt x="0" y="183556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C253D531-87B8-4C35-9BF4-A24450D4AB98}"/>
              </a:ext>
            </a:extLst>
          </p:cNvPr>
          <p:cNvSpPr/>
          <p:nvPr/>
        </p:nvSpPr>
        <p:spPr>
          <a:xfrm>
            <a:off x="655024" y="2757622"/>
            <a:ext cx="2115656" cy="2981905"/>
          </a:xfrm>
          <a:custGeom>
            <a:avLst/>
            <a:gdLst>
              <a:gd name="connsiteX0" fmla="*/ 0 w 1700613"/>
              <a:gd name="connsiteY0" fmla="*/ 0 h 1128045"/>
              <a:gd name="connsiteX1" fmla="*/ 1700613 w 1700613"/>
              <a:gd name="connsiteY1" fmla="*/ 94003 h 1128045"/>
              <a:gd name="connsiteX2" fmla="*/ 1657884 w 1700613"/>
              <a:gd name="connsiteY2" fmla="*/ 564022 h 1128045"/>
              <a:gd name="connsiteX3" fmla="*/ 205099 w 1700613"/>
              <a:gd name="connsiteY3" fmla="*/ 1128045 h 1128045"/>
              <a:gd name="connsiteX0" fmla="*/ 0 w 1696883"/>
              <a:gd name="connsiteY0" fmla="*/ 0 h 1549230"/>
              <a:gd name="connsiteX1" fmla="*/ 1696883 w 1696883"/>
              <a:gd name="connsiteY1" fmla="*/ 515188 h 1549230"/>
              <a:gd name="connsiteX2" fmla="*/ 1654154 w 1696883"/>
              <a:gd name="connsiteY2" fmla="*/ 985207 h 1549230"/>
              <a:gd name="connsiteX3" fmla="*/ 201369 w 1696883"/>
              <a:gd name="connsiteY3" fmla="*/ 1549230 h 1549230"/>
              <a:gd name="connsiteX0" fmla="*/ 0 w 1696883"/>
              <a:gd name="connsiteY0" fmla="*/ 0 h 1303843"/>
              <a:gd name="connsiteX1" fmla="*/ 1696883 w 1696883"/>
              <a:gd name="connsiteY1" fmla="*/ 515188 h 1303843"/>
              <a:gd name="connsiteX2" fmla="*/ 1654154 w 1696883"/>
              <a:gd name="connsiteY2" fmla="*/ 985207 h 1303843"/>
              <a:gd name="connsiteX3" fmla="*/ 857746 w 1696883"/>
              <a:gd name="connsiteY3" fmla="*/ 1303843 h 1303843"/>
              <a:gd name="connsiteX0" fmla="*/ 0 w 1723747"/>
              <a:gd name="connsiteY0" fmla="*/ 0 h 803531"/>
              <a:gd name="connsiteX1" fmla="*/ 1723747 w 1723747"/>
              <a:gd name="connsiteY1" fmla="*/ 14876 h 803531"/>
              <a:gd name="connsiteX2" fmla="*/ 1681018 w 1723747"/>
              <a:gd name="connsiteY2" fmla="*/ 484895 h 803531"/>
              <a:gd name="connsiteX3" fmla="*/ 884610 w 1723747"/>
              <a:gd name="connsiteY3" fmla="*/ 803531 h 803531"/>
              <a:gd name="connsiteX0" fmla="*/ 0 w 1723747"/>
              <a:gd name="connsiteY0" fmla="*/ 0 h 947560"/>
              <a:gd name="connsiteX1" fmla="*/ 1723747 w 1723747"/>
              <a:gd name="connsiteY1" fmla="*/ 14876 h 947560"/>
              <a:gd name="connsiteX2" fmla="*/ 1681018 w 1723747"/>
              <a:gd name="connsiteY2" fmla="*/ 484895 h 947560"/>
              <a:gd name="connsiteX3" fmla="*/ 213020 w 1723747"/>
              <a:gd name="connsiteY3" fmla="*/ 947560 h 947560"/>
              <a:gd name="connsiteX0" fmla="*/ 0 w 1723747"/>
              <a:gd name="connsiteY0" fmla="*/ 0 h 1046106"/>
              <a:gd name="connsiteX1" fmla="*/ 1723747 w 1723747"/>
              <a:gd name="connsiteY1" fmla="*/ 14876 h 1046106"/>
              <a:gd name="connsiteX2" fmla="*/ 1681018 w 1723747"/>
              <a:gd name="connsiteY2" fmla="*/ 484895 h 1046106"/>
              <a:gd name="connsiteX3" fmla="*/ 213020 w 1723747"/>
              <a:gd name="connsiteY3" fmla="*/ 1046106 h 1046106"/>
              <a:gd name="connsiteX0" fmla="*/ 0 w 1681018"/>
              <a:gd name="connsiteY0" fmla="*/ 337616 h 1383722"/>
              <a:gd name="connsiteX1" fmla="*/ 1504361 w 1681018"/>
              <a:gd name="connsiteY1" fmla="*/ 0 h 1383722"/>
              <a:gd name="connsiteX2" fmla="*/ 1681018 w 1681018"/>
              <a:gd name="connsiteY2" fmla="*/ 822511 h 1383722"/>
              <a:gd name="connsiteX3" fmla="*/ 213020 w 1681018"/>
              <a:gd name="connsiteY3" fmla="*/ 1383722 h 1383722"/>
              <a:gd name="connsiteX0" fmla="*/ 0 w 1687928"/>
              <a:gd name="connsiteY0" fmla="*/ 398260 h 1444366"/>
              <a:gd name="connsiteX1" fmla="*/ 1687928 w 1687928"/>
              <a:gd name="connsiteY1" fmla="*/ 0 h 1444366"/>
              <a:gd name="connsiteX2" fmla="*/ 1681018 w 1687928"/>
              <a:gd name="connsiteY2" fmla="*/ 883155 h 1444366"/>
              <a:gd name="connsiteX3" fmla="*/ 213020 w 1687928"/>
              <a:gd name="connsiteY3" fmla="*/ 1444366 h 1444366"/>
              <a:gd name="connsiteX0" fmla="*/ 0 w 1513315"/>
              <a:gd name="connsiteY0" fmla="*/ 421002 h 1444366"/>
              <a:gd name="connsiteX1" fmla="*/ 1513315 w 1513315"/>
              <a:gd name="connsiteY1" fmla="*/ 0 h 1444366"/>
              <a:gd name="connsiteX2" fmla="*/ 1506405 w 1513315"/>
              <a:gd name="connsiteY2" fmla="*/ 883155 h 1444366"/>
              <a:gd name="connsiteX3" fmla="*/ 38407 w 1513315"/>
              <a:gd name="connsiteY3" fmla="*/ 1444366 h 1444366"/>
              <a:gd name="connsiteX0" fmla="*/ 0 w 1520152"/>
              <a:gd name="connsiteY0" fmla="*/ 421002 h 1444366"/>
              <a:gd name="connsiteX1" fmla="*/ 1513315 w 1520152"/>
              <a:gd name="connsiteY1" fmla="*/ 0 h 1444366"/>
              <a:gd name="connsiteX2" fmla="*/ 1519837 w 1520152"/>
              <a:gd name="connsiteY2" fmla="*/ 534453 h 1444366"/>
              <a:gd name="connsiteX3" fmla="*/ 38407 w 1520152"/>
              <a:gd name="connsiteY3" fmla="*/ 1444366 h 1444366"/>
              <a:gd name="connsiteX0" fmla="*/ 0 w 1515852"/>
              <a:gd name="connsiteY0" fmla="*/ 421002 h 1444366"/>
              <a:gd name="connsiteX1" fmla="*/ 1513315 w 1515852"/>
              <a:gd name="connsiteY1" fmla="*/ 0 h 1444366"/>
              <a:gd name="connsiteX2" fmla="*/ 1515360 w 1515852"/>
              <a:gd name="connsiteY2" fmla="*/ 663321 h 1444366"/>
              <a:gd name="connsiteX3" fmla="*/ 38407 w 1515852"/>
              <a:gd name="connsiteY3" fmla="*/ 1444366 h 1444366"/>
              <a:gd name="connsiteX0" fmla="*/ 0 w 1520329"/>
              <a:gd name="connsiteY0" fmla="*/ 276972 h 1444366"/>
              <a:gd name="connsiteX1" fmla="*/ 1517792 w 1520329"/>
              <a:gd name="connsiteY1" fmla="*/ 0 h 1444366"/>
              <a:gd name="connsiteX2" fmla="*/ 1519837 w 1520329"/>
              <a:gd name="connsiteY2" fmla="*/ 663321 h 1444366"/>
              <a:gd name="connsiteX3" fmla="*/ 42884 w 1520329"/>
              <a:gd name="connsiteY3" fmla="*/ 1444366 h 1444366"/>
              <a:gd name="connsiteX0" fmla="*/ 0 w 1520329"/>
              <a:gd name="connsiteY0" fmla="*/ 276972 h 1455737"/>
              <a:gd name="connsiteX1" fmla="*/ 1517792 w 1520329"/>
              <a:gd name="connsiteY1" fmla="*/ 0 h 1455737"/>
              <a:gd name="connsiteX2" fmla="*/ 1519837 w 1520329"/>
              <a:gd name="connsiteY2" fmla="*/ 663321 h 1455737"/>
              <a:gd name="connsiteX3" fmla="*/ 33929 w 1520329"/>
              <a:gd name="connsiteY3" fmla="*/ 1455737 h 1455737"/>
              <a:gd name="connsiteX0" fmla="*/ 6367 w 1526696"/>
              <a:gd name="connsiteY0" fmla="*/ 276972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1890 w 1526696"/>
              <a:gd name="connsiteY0" fmla="*/ 292133 h 1459527"/>
              <a:gd name="connsiteX1" fmla="*/ 1524159 w 1526696"/>
              <a:gd name="connsiteY1" fmla="*/ 0 h 1459527"/>
              <a:gd name="connsiteX2" fmla="*/ 1526204 w 1526696"/>
              <a:gd name="connsiteY2" fmla="*/ 663321 h 1459527"/>
              <a:gd name="connsiteX3" fmla="*/ 0 w 1526696"/>
              <a:gd name="connsiteY3" fmla="*/ 1459527 h 1459527"/>
              <a:gd name="connsiteX0" fmla="*/ 0 w 1524806"/>
              <a:gd name="connsiteY0" fmla="*/ 292133 h 663576"/>
              <a:gd name="connsiteX1" fmla="*/ 1522269 w 1524806"/>
              <a:gd name="connsiteY1" fmla="*/ 0 h 663576"/>
              <a:gd name="connsiteX2" fmla="*/ 1524314 w 1524806"/>
              <a:gd name="connsiteY2" fmla="*/ 663321 h 663576"/>
              <a:gd name="connsiteX3" fmla="*/ 29451 w 1524806"/>
              <a:gd name="connsiteY3" fmla="*/ 663576 h 663576"/>
              <a:gd name="connsiteX0" fmla="*/ 10844 w 1495355"/>
              <a:gd name="connsiteY0" fmla="*/ 7865 h 663576"/>
              <a:gd name="connsiteX1" fmla="*/ 1492818 w 1495355"/>
              <a:gd name="connsiteY1" fmla="*/ 0 h 663576"/>
              <a:gd name="connsiteX2" fmla="*/ 1494863 w 1495355"/>
              <a:gd name="connsiteY2" fmla="*/ 663321 h 663576"/>
              <a:gd name="connsiteX3" fmla="*/ 0 w 1495355"/>
              <a:gd name="connsiteY3" fmla="*/ 663576 h 663576"/>
              <a:gd name="connsiteX0" fmla="*/ 10844 w 1615779"/>
              <a:gd name="connsiteY0" fmla="*/ 7865 h 1372096"/>
              <a:gd name="connsiteX1" fmla="*/ 1492818 w 1615779"/>
              <a:gd name="connsiteY1" fmla="*/ 0 h 1372096"/>
              <a:gd name="connsiteX2" fmla="*/ 1615749 w 1615779"/>
              <a:gd name="connsiteY2" fmla="*/ 1372096 h 1372096"/>
              <a:gd name="connsiteX3" fmla="*/ 0 w 1615779"/>
              <a:gd name="connsiteY3" fmla="*/ 663576 h 1372096"/>
              <a:gd name="connsiteX0" fmla="*/ 10844 w 1616241"/>
              <a:gd name="connsiteY0" fmla="*/ 0 h 1364231"/>
              <a:gd name="connsiteX1" fmla="*/ 1613704 w 1616241"/>
              <a:gd name="connsiteY1" fmla="*/ 223340 h 1364231"/>
              <a:gd name="connsiteX2" fmla="*/ 1615749 w 1616241"/>
              <a:gd name="connsiteY2" fmla="*/ 1364231 h 1364231"/>
              <a:gd name="connsiteX3" fmla="*/ 0 w 1616241"/>
              <a:gd name="connsiteY3" fmla="*/ 655711 h 1364231"/>
              <a:gd name="connsiteX0" fmla="*/ 548115 w 1616241"/>
              <a:gd name="connsiteY0" fmla="*/ 0 h 1311168"/>
              <a:gd name="connsiteX1" fmla="*/ 1613704 w 1616241"/>
              <a:gd name="connsiteY1" fmla="*/ 170277 h 1311168"/>
              <a:gd name="connsiteX2" fmla="*/ 1615749 w 1616241"/>
              <a:gd name="connsiteY2" fmla="*/ 1311168 h 1311168"/>
              <a:gd name="connsiteX3" fmla="*/ 0 w 1616241"/>
              <a:gd name="connsiteY3" fmla="*/ 602648 h 1311168"/>
              <a:gd name="connsiteX0" fmla="*/ 37707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6366 w 1105833"/>
              <a:gd name="connsiteY0" fmla="*/ 0 h 1311168"/>
              <a:gd name="connsiteX1" fmla="*/ 1103296 w 1105833"/>
              <a:gd name="connsiteY1" fmla="*/ 170277 h 1311168"/>
              <a:gd name="connsiteX2" fmla="*/ 1105341 w 1105833"/>
              <a:gd name="connsiteY2" fmla="*/ 1311168 h 1311168"/>
              <a:gd name="connsiteX3" fmla="*/ 0 w 1105833"/>
              <a:gd name="connsiteY3" fmla="*/ 704985 h 1311168"/>
              <a:gd name="connsiteX0" fmla="*/ 0 w 1108422"/>
              <a:gd name="connsiteY0" fmla="*/ 0 h 1311168"/>
              <a:gd name="connsiteX1" fmla="*/ 1105885 w 1108422"/>
              <a:gd name="connsiteY1" fmla="*/ 170277 h 1311168"/>
              <a:gd name="connsiteX2" fmla="*/ 1107930 w 1108422"/>
              <a:gd name="connsiteY2" fmla="*/ 1311168 h 1311168"/>
              <a:gd name="connsiteX3" fmla="*/ 2589 w 1108422"/>
              <a:gd name="connsiteY3" fmla="*/ 704985 h 1311168"/>
              <a:gd name="connsiteX0" fmla="*/ 0 w 1108422"/>
              <a:gd name="connsiteY0" fmla="*/ 0 h 1322539"/>
              <a:gd name="connsiteX1" fmla="*/ 1105885 w 1108422"/>
              <a:gd name="connsiteY1" fmla="*/ 170277 h 1322539"/>
              <a:gd name="connsiteX2" fmla="*/ 1107930 w 1108422"/>
              <a:gd name="connsiteY2" fmla="*/ 1322539 h 1322539"/>
              <a:gd name="connsiteX3" fmla="*/ 2589 w 1108422"/>
              <a:gd name="connsiteY3" fmla="*/ 704985 h 13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422" h="1322539">
                <a:moveTo>
                  <a:pt x="0" y="0"/>
                </a:moveTo>
                <a:lnTo>
                  <a:pt x="1105885" y="170277"/>
                </a:lnTo>
                <a:cubicBezTo>
                  <a:pt x="1103582" y="464662"/>
                  <a:pt x="1110233" y="1028154"/>
                  <a:pt x="1107930" y="1322539"/>
                </a:cubicBezTo>
                <a:lnTo>
                  <a:pt x="2589" y="70498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449735-E153-4D68-9489-74F648232825}"/>
              </a:ext>
            </a:extLst>
          </p:cNvPr>
          <p:cNvCxnSpPr>
            <a:cxnSpLocks/>
          </p:cNvCxnSpPr>
          <p:nvPr/>
        </p:nvCxnSpPr>
        <p:spPr>
          <a:xfrm flipV="1">
            <a:off x="653153" y="2340004"/>
            <a:ext cx="2811809" cy="418124"/>
          </a:xfrm>
          <a:prstGeom prst="line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8AEBC5-378B-43EA-B1C9-74BC03F88CF9}"/>
              </a:ext>
            </a:extLst>
          </p:cNvPr>
          <p:cNvCxnSpPr>
            <a:endCxn id="7" idx="3"/>
          </p:cNvCxnSpPr>
          <p:nvPr/>
        </p:nvCxnSpPr>
        <p:spPr>
          <a:xfrm>
            <a:off x="653153" y="2758128"/>
            <a:ext cx="6813" cy="1589011"/>
          </a:xfrm>
          <a:prstGeom prst="line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1D8A7B-2E26-47AF-9E48-5E1D68BA4918}"/>
              </a:ext>
            </a:extLst>
          </p:cNvPr>
          <p:cNvGrpSpPr/>
          <p:nvPr/>
        </p:nvGrpSpPr>
        <p:grpSpPr>
          <a:xfrm>
            <a:off x="609600" y="2288975"/>
            <a:ext cx="5097397" cy="3463573"/>
            <a:chOff x="2173468" y="1801046"/>
            <a:chExt cx="5097397" cy="34635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0ABC4F-15BF-4DDD-AE03-4E703075A66B}"/>
                </a:ext>
              </a:extLst>
            </p:cNvPr>
            <p:cNvSpPr/>
            <p:nvPr/>
          </p:nvSpPr>
          <p:spPr>
            <a:xfrm>
              <a:off x="4283042" y="5192619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AB21E9-320C-43F2-885A-5F1C2532A92A}"/>
                </a:ext>
              </a:extLst>
            </p:cNvPr>
            <p:cNvSpPr/>
            <p:nvPr/>
          </p:nvSpPr>
          <p:spPr>
            <a:xfrm>
              <a:off x="4269948" y="2614491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B8284-1036-4382-914F-3CE6BFEB13A8}"/>
                </a:ext>
              </a:extLst>
            </p:cNvPr>
            <p:cNvSpPr/>
            <p:nvPr/>
          </p:nvSpPr>
          <p:spPr>
            <a:xfrm>
              <a:off x="7198865" y="3410463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83D31A-F3FB-48D1-A3D0-0DC0D97178BA}"/>
                </a:ext>
              </a:extLst>
            </p:cNvPr>
            <p:cNvSpPr/>
            <p:nvPr/>
          </p:nvSpPr>
          <p:spPr>
            <a:xfrm>
              <a:off x="7172993" y="1928890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21D74-E038-4057-9ED7-09EB1A2003A0}"/>
                </a:ext>
              </a:extLst>
            </p:cNvPr>
            <p:cNvSpPr/>
            <p:nvPr/>
          </p:nvSpPr>
          <p:spPr>
            <a:xfrm>
              <a:off x="4984082" y="180104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BE84E5-76B1-4281-8B2D-08E93063C34B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2201516" y="2254664"/>
              <a:ext cx="7952" cy="1560962"/>
            </a:xfrm>
            <a:prstGeom prst="line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DB714A-5F8D-41D6-9610-6543501CC2B4}"/>
                </a:ext>
              </a:extLst>
            </p:cNvPr>
            <p:cNvSpPr/>
            <p:nvPr/>
          </p:nvSpPr>
          <p:spPr>
            <a:xfrm>
              <a:off x="2173468" y="381562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0C4630-CC1A-42AE-93DB-9149B8552A79}"/>
                </a:ext>
              </a:extLst>
            </p:cNvPr>
            <p:cNvSpPr/>
            <p:nvPr/>
          </p:nvSpPr>
          <p:spPr>
            <a:xfrm>
              <a:off x="2181419" y="2219296"/>
              <a:ext cx="72000" cy="72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7D63EFF-0A5C-49F2-BA54-A09EE1EA59C1}"/>
              </a:ext>
            </a:extLst>
          </p:cNvPr>
          <p:cNvSpPr/>
          <p:nvPr/>
        </p:nvSpPr>
        <p:spPr>
          <a:xfrm>
            <a:off x="6096000" y="2416819"/>
            <a:ext cx="590127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Preferred medium for </a:t>
            </a:r>
            <a:r>
              <a:rPr lang="en-GB" sz="2800" i="1" u="sng" dirty="0">
                <a:solidFill>
                  <a:schemeClr val="accent3">
                    <a:lumMod val="75000"/>
                  </a:schemeClr>
                </a:solidFill>
              </a:rPr>
              <a:t>artists</a:t>
            </a:r>
            <a:r>
              <a:rPr lang="en-GB" sz="2800" i="1" dirty="0">
                <a:solidFill>
                  <a:srgbClr val="FF0000"/>
                </a:solidFill>
              </a:rPr>
              <a:t> and </a:t>
            </a:r>
            <a:r>
              <a:rPr lang="en-GB" sz="2800" i="1" u="sng" dirty="0">
                <a:solidFill>
                  <a:schemeClr val="accent3">
                    <a:lumMod val="75000"/>
                  </a:schemeClr>
                </a:solidFill>
              </a:rPr>
              <a:t>animators</a:t>
            </a:r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31FDE-DBBB-43FA-B70A-669BB4D2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Why bother with Quads?</a:t>
            </a:r>
          </a:p>
        </p:txBody>
      </p:sp>
      <p:pic>
        <p:nvPicPr>
          <p:cNvPr id="6" name="Picture 6" descr="C:\Users\SSU\Google Drive\SSU\Advanced Games Programming\resources\03\20a2fs8 copy.png">
            <a:extLst>
              <a:ext uri="{FF2B5EF4-FFF2-40B4-BE49-F238E27FC236}">
                <a16:creationId xmlns:a16="http://schemas.microsoft.com/office/drawing/2014/main" id="{9F8D383E-4CCD-4CDB-9FDE-2F9A8627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08" y="1512916"/>
            <a:ext cx="8961983" cy="515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975C3F-6D1D-4D0A-B2CE-B140B6CD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08828"/>
          </a:xfrm>
        </p:spPr>
        <p:txBody>
          <a:bodyPr/>
          <a:lstStyle/>
          <a:p>
            <a:pPr algn="ctr"/>
            <a:r>
              <a:rPr lang="en-GB" dirty="0"/>
              <a:t>But what about Quads?</a:t>
            </a:r>
          </a:p>
        </p:txBody>
      </p:sp>
      <p:pic>
        <p:nvPicPr>
          <p:cNvPr id="7" name="Picture 6" descr="C:\Users\SSU\Google Drive\SSU\Advanced Games Programming\resources\03\20a2fs8 copy.png">
            <a:extLst>
              <a:ext uri="{FF2B5EF4-FFF2-40B4-BE49-F238E27FC236}">
                <a16:creationId xmlns:a16="http://schemas.microsoft.com/office/drawing/2014/main" id="{30EC37DC-5DE0-4DBC-BA66-CE3B738A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1499"/>
            <a:ext cx="5201392" cy="29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661E35-CF3D-4EB2-8638-58B2470DA7A2}"/>
              </a:ext>
            </a:extLst>
          </p:cNvPr>
          <p:cNvSpPr/>
          <p:nvPr/>
        </p:nvSpPr>
        <p:spPr>
          <a:xfrm>
            <a:off x="5810993" y="2171918"/>
            <a:ext cx="5771408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i="1" dirty="0">
                <a:solidFill>
                  <a:srgbClr val="FF0000"/>
                </a:solidFill>
              </a:rPr>
              <a:t>Uncluttered meshes – easier to work with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Easy to deform without creating artefacts (unexpected folds) – great for animation.</a:t>
            </a:r>
          </a:p>
          <a:p>
            <a:endParaRPr lang="en-GB" sz="2800" i="1" dirty="0">
              <a:solidFill>
                <a:srgbClr val="FF0000"/>
              </a:solidFill>
            </a:endParaRPr>
          </a:p>
          <a:p>
            <a:r>
              <a:rPr lang="en-GB" sz="2800" i="1" dirty="0">
                <a:solidFill>
                  <a:srgbClr val="FF0000"/>
                </a:solidFill>
              </a:rPr>
              <a:t>Therefore, easier to generate organic-looking models.</a:t>
            </a:r>
          </a:p>
        </p:txBody>
      </p:sp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501</TotalTime>
  <Words>1165</Words>
  <Application>Microsoft Office PowerPoint</Application>
  <PresentationFormat>Widescreen</PresentationFormat>
  <Paragraphs>240</Paragraphs>
  <Slides>38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Century Gothic</vt:lpstr>
      <vt:lpstr>Courier New</vt:lpstr>
      <vt:lpstr>Palatino Linotype</vt:lpstr>
      <vt:lpstr>Wingdings</vt:lpstr>
      <vt:lpstr>Wingdings 2</vt:lpstr>
      <vt:lpstr>Presentation on brainstorming</vt:lpstr>
      <vt:lpstr>Vertex Buffers &amp; Shaders</vt:lpstr>
      <vt:lpstr>Overview</vt:lpstr>
      <vt:lpstr>3-Dimensional Objects</vt:lpstr>
      <vt:lpstr>Rendering 3D Objects</vt:lpstr>
      <vt:lpstr>Rendering 3D Objects</vt:lpstr>
      <vt:lpstr>But what about Quads?</vt:lpstr>
      <vt:lpstr>But what about Quads?</vt:lpstr>
      <vt:lpstr>Why bother with Quads?</vt:lpstr>
      <vt:lpstr>But what about Quads?</vt:lpstr>
      <vt:lpstr>But what about Quads?</vt:lpstr>
      <vt:lpstr>So why Triangles?</vt:lpstr>
      <vt:lpstr>So why Triangles?</vt:lpstr>
      <vt:lpstr>So why Triangles?</vt:lpstr>
      <vt:lpstr>So why Triangles?</vt:lpstr>
      <vt:lpstr>Displaying 3D Objects</vt:lpstr>
      <vt:lpstr>Vertex List</vt:lpstr>
      <vt:lpstr>Vertex Buffer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Shaders</vt:lpstr>
      <vt:lpstr>Further reading</vt:lpstr>
      <vt:lpstr>Summary</vt:lpstr>
      <vt:lpstr>To do this week…</vt:lpstr>
    </vt:vector>
  </TitlesOfParts>
  <Company>Southampton 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Philip Alassad</dc:creator>
  <cp:lastModifiedBy>Philip Alassad</cp:lastModifiedBy>
  <cp:revision>37</cp:revision>
  <dcterms:created xsi:type="dcterms:W3CDTF">2017-09-18T11:48:11Z</dcterms:created>
  <dcterms:modified xsi:type="dcterms:W3CDTF">2017-10-01T20:41:23Z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